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  <p:sldMasterId id="2147483700" r:id="rId2"/>
    <p:sldMasterId id="2147483708" r:id="rId3"/>
  </p:sldMasterIdLst>
  <p:notesMasterIdLst>
    <p:notesMasterId r:id="rId17"/>
  </p:notesMasterIdLst>
  <p:sldIdLst>
    <p:sldId id="307" r:id="rId4"/>
    <p:sldId id="308" r:id="rId5"/>
    <p:sldId id="310" r:id="rId6"/>
    <p:sldId id="324" r:id="rId7"/>
    <p:sldId id="325" r:id="rId8"/>
    <p:sldId id="327" r:id="rId9"/>
    <p:sldId id="326" r:id="rId10"/>
    <p:sldId id="320" r:id="rId11"/>
    <p:sldId id="321" r:id="rId12"/>
    <p:sldId id="322" r:id="rId13"/>
    <p:sldId id="323" r:id="rId14"/>
    <p:sldId id="329" r:id="rId15"/>
    <p:sldId id="328" r:id="rId16"/>
  </p:sldIdLst>
  <p:sldSz cx="12192000" cy="6858000"/>
  <p:notesSz cx="6858000" cy="9144000"/>
  <p:embeddedFontLst>
    <p:embeddedFont>
      <p:font typeface="Leelawadee UI" panose="020B0502040204020203" pitchFamily="34" charset="-34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ilita One" panose="02000000000000000000" pitchFamily="2" charset="0"/>
      <p:regular r:id="rId24"/>
    </p:embeddedFont>
    <p:embeddedFont>
      <p:font typeface="Quicksand" panose="02070303000000060000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33"/>
    <a:srgbClr val="56BD83"/>
    <a:srgbClr val="ADAE40"/>
    <a:srgbClr val="EDE259"/>
    <a:srgbClr val="A5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96" autoAdjust="0"/>
    <p:restoredTop sz="86806" autoAdjust="0"/>
  </p:normalViewPr>
  <p:slideViewPr>
    <p:cSldViewPr snapToGrid="0">
      <p:cViewPr varScale="1">
        <p:scale>
          <a:sx n="63" d="100"/>
          <a:sy n="63" d="100"/>
        </p:scale>
        <p:origin x="102" y="8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AFB50-E3BA-40C8-B450-23F46F065B97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FE311-1503-4A21-AB80-CE358E04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6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Ask the class about their experiences with Make Art / Advanced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Week 4 – Introduce more conditional operations and looping. By this time the students are pretty familiar with the core programming functions in </a:t>
            </a:r>
            <a:r>
              <a:rPr lang="en-US" dirty="0" err="1"/>
              <a:t>MakeArt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if they know what Multiuser means?</a:t>
            </a:r>
          </a:p>
          <a:p>
            <a:endParaRPr lang="en-US" dirty="0"/>
          </a:p>
          <a:p>
            <a:r>
              <a:rPr lang="en-US" dirty="0"/>
              <a:t>Ask students if they know what Multitasking is?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4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BBE443F-36B1-854F-A0B6-1C5D1CBF6ED2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B2941C7-50F2-E74D-9B5F-BE6CF088FFD1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5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5AD1A74F-53D9-4840-8A8B-8330AB69FD21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8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397BBF98-8B6E-8441-B38D-023371ECC388}" type="datetime1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8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45C7E44-0A39-0040-B490-3551CD73FE2B}" type="datetime1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6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1C9473BF-C40B-4743-9C99-AA192C0E639C}" type="datetime1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6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D0F0192-A1F8-DA4C-9FD9-FA56223ED28D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CB993ACD-9278-FB49-B0AE-B75F4FBB8149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792B066-4D45-1A4B-A471-2392431E6141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15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5464B9E-7F34-DC4D-B1A0-568579972D48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6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CFCB4D8-2095-8146-91D4-5E3DCF05659A}" type="datetime1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5FAB317-6B6E-8843-9627-73FE741EE602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5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A344C24-FE5D-2E44-8C98-57BC59FD4276}" type="datetime1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757B65B5-F85F-6948-908C-9329BB171B86}" type="datetime1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9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70DC968-C359-3E41-B538-7DE41FADEC53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3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A4D06E3-277A-0042-9F9E-701B9130FE13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5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86A8EB3B-584D-AB4F-9FAF-B417BBA23FF7}" type="datetime1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5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9B01446-D433-5244-BF2B-C3782749F25F}" type="datetime1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F806B4F-48B6-BE48-A857-3E467497BF56}" type="datetime1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4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686B2A88-E750-DF44-B273-E3480636288A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5DB43B6-DEB1-E847-9CE7-D3484F9691CC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44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36C60CC5-B94E-2F48-9E4A-35BCE39AAC76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7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CC33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32A069C1-C7FC-6B4F-812C-57DBC75A90D2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1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3C7C7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8EDF80F3-35AA-D44A-BE0F-1093757CEFE4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9900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61628"/>
            <a:ext cx="9144000" cy="1602786"/>
          </a:xfrm>
        </p:spPr>
        <p:txBody>
          <a:bodyPr>
            <a:normAutofit fontScale="90000"/>
          </a:bodyPr>
          <a:lstStyle/>
          <a:p>
            <a:r>
              <a:rPr lang="en-US" dirty="0"/>
              <a:t>Linux Operating Systems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Taking Control of the Terminal</a:t>
            </a:r>
          </a:p>
        </p:txBody>
      </p:sp>
    </p:spTree>
    <p:extLst>
      <p:ext uri="{BB962C8B-B14F-4D97-AF65-F5344CB8AC3E}">
        <p14:creationId xmlns:p14="http://schemas.microsoft.com/office/powerpoint/2010/main" val="138371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Linux Shell is Awesome! – Use the Force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41" y="1093589"/>
            <a:ext cx="8386718" cy="52640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75" y="1084512"/>
            <a:ext cx="9202451" cy="5264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07" y="1084512"/>
            <a:ext cx="8631186" cy="530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Terminal 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all about commands so remember what you type.</a:t>
            </a:r>
          </a:p>
          <a:p>
            <a:r>
              <a:rPr lang="en-US" dirty="0"/>
              <a:t>How to find things located on a Unix and Linux system.</a:t>
            </a:r>
          </a:p>
          <a:p>
            <a:r>
              <a:rPr lang="en-US" dirty="0"/>
              <a:t>How to navigate the Linux and Unix filesystems.</a:t>
            </a:r>
          </a:p>
          <a:p>
            <a:r>
              <a:rPr lang="en-US" dirty="0"/>
              <a:t>How to view the contents of files.</a:t>
            </a:r>
          </a:p>
          <a:p>
            <a:r>
              <a:rPr lang="en-US" dirty="0"/>
              <a:t>How to move files between directories.</a:t>
            </a:r>
          </a:p>
          <a:p>
            <a:r>
              <a:rPr lang="en-US" dirty="0"/>
              <a:t>How to print text to the terminal or store it in a file.</a:t>
            </a:r>
          </a:p>
          <a:p>
            <a:r>
              <a:rPr lang="en-US" dirty="0"/>
              <a:t>How to make new directories (aka Folders).</a:t>
            </a:r>
          </a:p>
          <a:p>
            <a:r>
              <a:rPr lang="en-US" dirty="0"/>
              <a:t>How to remove files (delete)</a:t>
            </a:r>
          </a:p>
          <a:p>
            <a:r>
              <a:rPr lang="en-US" dirty="0"/>
              <a:t>How to edit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7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Raspberry Pi - 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at your own pace </a:t>
            </a:r>
            <a:r>
              <a:rPr lang="en-US"/>
              <a:t>or follow </a:t>
            </a:r>
            <a:r>
              <a:rPr lang="en-US" dirty="0"/>
              <a:t>along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7 -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look around? (list contents of a directory)</a:t>
            </a:r>
          </a:p>
          <a:p>
            <a:r>
              <a:rPr lang="en-US" dirty="0"/>
              <a:t>How do you move an object? (move a file)</a:t>
            </a:r>
          </a:p>
          <a:p>
            <a:r>
              <a:rPr lang="en-US" dirty="0"/>
              <a:t>How do you change rooms? (change directories)</a:t>
            </a:r>
          </a:p>
          <a:p>
            <a:r>
              <a:rPr lang="en-US" dirty="0"/>
              <a:t>How do you print text to the screen?</a:t>
            </a:r>
          </a:p>
          <a:p>
            <a:r>
              <a:rPr lang="en-US" dirty="0"/>
              <a:t>How do you delete an object? (delete a file)</a:t>
            </a:r>
          </a:p>
          <a:p>
            <a:r>
              <a:rPr lang="en-US" dirty="0"/>
              <a:t>How do you list the contents of an object?</a:t>
            </a:r>
          </a:p>
          <a:p>
            <a:r>
              <a:rPr lang="en-US" dirty="0"/>
              <a:t>How do you edit a file in the shell?</a:t>
            </a:r>
          </a:p>
          <a:p>
            <a:r>
              <a:rPr lang="en-US" dirty="0"/>
              <a:t>How do you make a directory?</a:t>
            </a:r>
          </a:p>
          <a:p>
            <a:r>
              <a:rPr lang="en-US" dirty="0"/>
              <a:t>How do you read permissions of a file or directory?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9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doing so far?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12" y="1579087"/>
            <a:ext cx="2967354" cy="43446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20" y="1545533"/>
            <a:ext cx="1944511" cy="43782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92" y="3435620"/>
            <a:ext cx="1945740" cy="24881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66" y="2770210"/>
            <a:ext cx="3220825" cy="31535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386" y="1579087"/>
            <a:ext cx="1929647" cy="4349819"/>
          </a:xfrm>
          <a:prstGeom prst="rect">
            <a:avLst/>
          </a:prstGeom>
          <a:effectLst>
            <a:outerShdw blurRad="76200" dist="241300" dir="1764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77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5777" y="1282700"/>
            <a:ext cx="2635356" cy="4957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Agenda – Week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7963"/>
            <a:ext cx="8911442" cy="5398875"/>
          </a:xfrm>
        </p:spPr>
        <p:txBody>
          <a:bodyPr>
            <a:normAutofit/>
          </a:bodyPr>
          <a:lstStyle/>
          <a:p>
            <a:r>
              <a:rPr lang="en-US" dirty="0"/>
              <a:t>Operating Systems</a:t>
            </a:r>
          </a:p>
          <a:p>
            <a:pPr lvl="1"/>
            <a:r>
              <a:rPr lang="en-US" dirty="0"/>
              <a:t>Microsoft (DOS / Windows)</a:t>
            </a:r>
          </a:p>
          <a:p>
            <a:pPr lvl="1"/>
            <a:r>
              <a:rPr lang="en-US" dirty="0"/>
              <a:t>Apple Computers (</a:t>
            </a:r>
            <a:r>
              <a:rPr lang="en-US" dirty="0" err="1"/>
              <a:t>MacOS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Unix (Before Linux)</a:t>
            </a:r>
          </a:p>
          <a:p>
            <a:pPr lvl="1"/>
            <a:r>
              <a:rPr lang="en-US" dirty="0"/>
              <a:t>Linux</a:t>
            </a:r>
          </a:p>
          <a:p>
            <a:r>
              <a:rPr lang="en-US" dirty="0"/>
              <a:t>Who uses Linux?</a:t>
            </a:r>
          </a:p>
          <a:p>
            <a:r>
              <a:rPr lang="en-US" dirty="0"/>
              <a:t>Why is Linux Cool?</a:t>
            </a:r>
          </a:p>
          <a:p>
            <a:r>
              <a:rPr lang="en-US" dirty="0"/>
              <a:t>Becoming a Linux Ninja</a:t>
            </a:r>
          </a:p>
          <a:p>
            <a:pPr lvl="1"/>
            <a:r>
              <a:rPr lang="en-US" dirty="0"/>
              <a:t>Introduction to Terminal Quest</a:t>
            </a:r>
          </a:p>
          <a:p>
            <a:pPr lvl="1"/>
            <a:r>
              <a:rPr lang="en-US" dirty="0"/>
              <a:t>Live Raspberry Pi – Terminal Session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4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 DOS / 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39" y="1197095"/>
            <a:ext cx="6720949" cy="52497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Microsoft was founded by Paul Allen and Bill Gates (Circa 1975)</a:t>
            </a:r>
          </a:p>
          <a:p>
            <a:r>
              <a:rPr lang="en-US" dirty="0"/>
              <a:t>Built Altair Basic  (1975)</a:t>
            </a:r>
          </a:p>
          <a:p>
            <a:r>
              <a:rPr lang="en-US" dirty="0"/>
              <a:t>Built MS-DOS (1981)</a:t>
            </a:r>
          </a:p>
          <a:p>
            <a:pPr lvl="1"/>
            <a:r>
              <a:rPr lang="en-US" dirty="0"/>
              <a:t>Is a non-graphical command line operating system created for IBM compatible computers.</a:t>
            </a:r>
          </a:p>
          <a:p>
            <a:r>
              <a:rPr lang="en-US" dirty="0"/>
              <a:t>Build Windows (1985)</a:t>
            </a:r>
          </a:p>
          <a:p>
            <a:pPr lvl="1"/>
            <a:r>
              <a:rPr lang="en-US" dirty="0"/>
              <a:t>Is a graphical </a:t>
            </a:r>
            <a:r>
              <a:rPr lang="en-US" u="sng" dirty="0"/>
              <a:t>operating system shell</a:t>
            </a:r>
            <a:r>
              <a:rPr lang="en-US" dirty="0"/>
              <a:t> for MS-DOS in response to the growing interest in graphical user interfaces (GUIs).</a:t>
            </a:r>
          </a:p>
          <a:p>
            <a:pPr lvl="1"/>
            <a:r>
              <a:rPr lang="en-US" dirty="0"/>
              <a:t>Has grown to be used in smartphones, tablets, embedded devices, and servers.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060339" y="1298533"/>
            <a:ext cx="5190653" cy="5023608"/>
            <a:chOff x="6513709" y="1219876"/>
            <a:chExt cx="5678291" cy="54955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525" y="4030267"/>
              <a:ext cx="5091799" cy="9048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576" y="1504335"/>
              <a:ext cx="2241877" cy="3194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709" y="4783651"/>
              <a:ext cx="5678291" cy="193177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576" y="2213585"/>
              <a:ext cx="1338824" cy="15664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2656" y="2636750"/>
              <a:ext cx="2992181" cy="7712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3025" y="1219876"/>
              <a:ext cx="2141812" cy="760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84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Computer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39" y="1146683"/>
            <a:ext cx="6720949" cy="5185288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/>
              <a:t>Apple was founded by Steve Jobs, Steve Wozniak, and Ronald Wayne in April 1976 to develop and sell personal computers.</a:t>
            </a:r>
          </a:p>
          <a:p>
            <a:r>
              <a:rPr lang="en-US" b="0" dirty="0"/>
              <a:t>Apple I (1976)</a:t>
            </a:r>
          </a:p>
          <a:p>
            <a:pPr lvl="1"/>
            <a:r>
              <a:rPr lang="en-US" b="0" dirty="0"/>
              <a:t>Sold as an assembled circuit board.</a:t>
            </a:r>
          </a:p>
          <a:p>
            <a:r>
              <a:rPr lang="en-US" b="0" dirty="0"/>
              <a:t>Apple 2 (1977)</a:t>
            </a:r>
          </a:p>
          <a:p>
            <a:pPr lvl="1"/>
            <a:r>
              <a:rPr lang="en-US" b="0" dirty="0"/>
              <a:t>Had major technological advancement over its predecessor.</a:t>
            </a:r>
          </a:p>
          <a:p>
            <a:r>
              <a:rPr lang="en-US" b="0" dirty="0"/>
              <a:t>Macintosh (1984-1991) – Lisa OS</a:t>
            </a:r>
          </a:p>
          <a:p>
            <a:pPr lvl="1"/>
            <a:r>
              <a:rPr lang="en-US" b="0" dirty="0"/>
              <a:t>First personal computer to be sold without a programming language.</a:t>
            </a:r>
          </a:p>
          <a:p>
            <a:r>
              <a:rPr lang="en-US" b="0" dirty="0"/>
              <a:t>Apple Dark Ages (1985-1997)</a:t>
            </a:r>
          </a:p>
          <a:p>
            <a:r>
              <a:rPr lang="en-US" b="0" dirty="0" err="1"/>
              <a:t>MacOS</a:t>
            </a:r>
            <a:r>
              <a:rPr lang="en-US" b="0" dirty="0"/>
              <a:t> X (2001-Present)</a:t>
            </a:r>
          </a:p>
          <a:p>
            <a:pPr lvl="1"/>
            <a:r>
              <a:rPr lang="en-US" b="0" dirty="0"/>
              <a:t>Based on NeXT (Unix OS)</a:t>
            </a:r>
          </a:p>
          <a:p>
            <a:pPr lvl="1"/>
            <a:r>
              <a:rPr lang="en-US" b="0" dirty="0"/>
              <a:t>Berkeley Software Distribution (BSD)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4" b="5408"/>
          <a:stretch/>
        </p:blipFill>
        <p:spPr>
          <a:xfrm>
            <a:off x="7422739" y="1102089"/>
            <a:ext cx="2304123" cy="14293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726862" y="1115122"/>
            <a:ext cx="2455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Apple I w/added a keyboard and case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862" y="2544487"/>
            <a:ext cx="2455306" cy="16352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22739" y="2668157"/>
            <a:ext cx="2304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Apple II all-in-one computer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34" y="4192793"/>
            <a:ext cx="2397228" cy="15981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50" y="4425240"/>
            <a:ext cx="687998" cy="6879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278015" y="5743073"/>
            <a:ext cx="4432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NeXT Cube computer by NeXT Corporation.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6861" y="4211524"/>
            <a:ext cx="1983357" cy="154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1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(Before Linux)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Unix</a:t>
            </a:r>
          </a:p>
          <a:p>
            <a:pPr lvl="1"/>
            <a:r>
              <a:rPr lang="en-US" b="0" dirty="0"/>
              <a:t>Is a family of multitasking, multiuser computer operating systems that derive from the original AT&amp;T Unix, developed starting in the 1970s at the Bell Labs research center by Ken Thompson and Dennis Ritchie as well as others.</a:t>
            </a:r>
          </a:p>
          <a:p>
            <a:r>
              <a:rPr lang="en-US" dirty="0"/>
              <a:t>Key Benefits</a:t>
            </a:r>
          </a:p>
          <a:p>
            <a:pPr lvl="1"/>
            <a:r>
              <a:rPr lang="en-US" b="0" dirty="0"/>
              <a:t>Multiuser</a:t>
            </a:r>
          </a:p>
          <a:p>
            <a:pPr lvl="1"/>
            <a:r>
              <a:rPr lang="en-US" b="0" dirty="0"/>
              <a:t>Multitasking</a:t>
            </a:r>
          </a:p>
          <a:p>
            <a:pPr lvl="1"/>
            <a:r>
              <a:rPr lang="en-US" b="0" dirty="0"/>
              <a:t>C Programming Language</a:t>
            </a:r>
          </a:p>
          <a:p>
            <a:pPr lvl="1"/>
            <a:r>
              <a:rPr lang="en-US" b="0" dirty="0"/>
              <a:t>Record Based File System</a:t>
            </a:r>
          </a:p>
          <a:p>
            <a:pPr lvl="1"/>
            <a:r>
              <a:rPr lang="en-US" b="0" dirty="0"/>
              <a:t>Regular Expressions – Deterministic Finite Automata (DFA)</a:t>
            </a:r>
          </a:p>
          <a:p>
            <a:pPr lvl="1"/>
            <a:r>
              <a:rPr lang="en-US" b="0" dirty="0"/>
              <a:t>Modularity and Code Reuse (Great for Tools)</a:t>
            </a:r>
          </a:p>
          <a:p>
            <a:pPr lvl="1"/>
            <a:r>
              <a:rPr lang="en-US" b="0" dirty="0"/>
              <a:t>Supported Networking (ARPANET)</a:t>
            </a:r>
          </a:p>
          <a:p>
            <a:r>
              <a:rPr lang="en-US" dirty="0"/>
              <a:t>Licensed for Commercial and Educational Use</a:t>
            </a:r>
          </a:p>
          <a:p>
            <a:pPr lvl="1"/>
            <a:r>
              <a:rPr lang="en-US" b="0" dirty="0"/>
              <a:t>In 1975, the cost was a brutal $20,000 for commercial use.</a:t>
            </a:r>
          </a:p>
          <a:p>
            <a:pPr lvl="1"/>
            <a:r>
              <a:rPr lang="en-US" b="0" dirty="0"/>
              <a:t>It was still too expensive for students at $150, per license.</a:t>
            </a:r>
          </a:p>
          <a:p>
            <a:pPr lvl="1"/>
            <a:endParaRPr lang="en-US" b="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02" y="1197095"/>
            <a:ext cx="7747819" cy="5176326"/>
          </a:xfrm>
        </p:spPr>
        <p:txBody>
          <a:bodyPr>
            <a:normAutofit/>
          </a:bodyPr>
          <a:lstStyle/>
          <a:p>
            <a:r>
              <a:rPr lang="en-US" dirty="0"/>
              <a:t>Created by Linux Torvalds (1991)</a:t>
            </a:r>
          </a:p>
          <a:p>
            <a:pPr lvl="1"/>
            <a:r>
              <a:rPr lang="en-US" dirty="0"/>
              <a:t>He was frustrated by the licensing of MINIX, a Unix-like operating system.</a:t>
            </a:r>
          </a:p>
          <a:p>
            <a:pPr lvl="1"/>
            <a:r>
              <a:rPr lang="en-US" dirty="0"/>
              <a:t>He began to work on his own operating system kernel, which eventually became the Linux kernel.</a:t>
            </a:r>
          </a:p>
          <a:p>
            <a:pPr lvl="1"/>
            <a:r>
              <a:rPr lang="en-US" dirty="0"/>
              <a:t>Still Developed by Linux Torvalds + Others</a:t>
            </a:r>
          </a:p>
          <a:p>
            <a:r>
              <a:rPr lang="en-US" dirty="0"/>
              <a:t>Licensing (GNU General Public License)</a:t>
            </a:r>
          </a:p>
          <a:p>
            <a:pPr lvl="1"/>
            <a:r>
              <a:rPr lang="en-US" dirty="0"/>
              <a:t>Free Operating System for All</a:t>
            </a:r>
          </a:p>
          <a:p>
            <a:pPr lvl="1"/>
            <a:r>
              <a:rPr lang="en-US" dirty="0"/>
              <a:t>Open Source Software</a:t>
            </a:r>
          </a:p>
          <a:p>
            <a:r>
              <a:rPr lang="en-US" dirty="0"/>
              <a:t>Many, Many, Many versions of Linux</a:t>
            </a:r>
          </a:p>
          <a:p>
            <a:pPr lvl="1"/>
            <a:r>
              <a:rPr lang="en-US" dirty="0"/>
              <a:t>Android, Ubuntu, </a:t>
            </a:r>
            <a:r>
              <a:rPr lang="en-US" dirty="0" err="1"/>
              <a:t>Redhat</a:t>
            </a:r>
            <a:r>
              <a:rPr lang="en-US" dirty="0"/>
              <a:t>, CentOS, Kindle, Roku, Samsung TVs, and the list goes 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46" y="1168072"/>
            <a:ext cx="2716286" cy="2689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46" y="3984914"/>
            <a:ext cx="4145476" cy="23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3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Linux?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81" y="4741094"/>
            <a:ext cx="5638800" cy="135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25" y="2376215"/>
            <a:ext cx="2176682" cy="2172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43" y="507890"/>
            <a:ext cx="3166771" cy="2435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56" y="1703979"/>
            <a:ext cx="5793288" cy="3516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44" y="1074964"/>
            <a:ext cx="2984521" cy="1301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2511257"/>
            <a:ext cx="2287976" cy="1902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9" y="1252947"/>
            <a:ext cx="4780291" cy="886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68" y="3820231"/>
            <a:ext cx="6350000" cy="27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Linux Cool?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4855"/>
            <a:ext cx="10515600" cy="5391983"/>
          </a:xfrm>
        </p:spPr>
        <p:txBody>
          <a:bodyPr>
            <a:normAutofit/>
          </a:bodyPr>
          <a:lstStyle/>
          <a:p>
            <a:r>
              <a:rPr lang="en-US" sz="3000" b="0" dirty="0"/>
              <a:t>It’s completely </a:t>
            </a:r>
            <a:r>
              <a:rPr lang="en-US" sz="3000" u="sng" dirty="0"/>
              <a:t>FREE</a:t>
            </a:r>
          </a:p>
          <a:p>
            <a:r>
              <a:rPr lang="en-US" sz="3000" b="0" dirty="0"/>
              <a:t>It’s an open-source project</a:t>
            </a:r>
          </a:p>
          <a:p>
            <a:r>
              <a:rPr lang="en-US" sz="3000" b="0" dirty="0"/>
              <a:t>It can be modified by anyone</a:t>
            </a:r>
          </a:p>
          <a:p>
            <a:r>
              <a:rPr lang="en-US" sz="3000" b="0" dirty="0"/>
              <a:t>Insanely powerful operating system</a:t>
            </a:r>
          </a:p>
          <a:p>
            <a:r>
              <a:rPr lang="en-US" sz="3000" b="0" dirty="0"/>
              <a:t>Awesome to learn software development</a:t>
            </a:r>
          </a:p>
          <a:p>
            <a:r>
              <a:rPr lang="en-US" sz="3000" b="0" dirty="0"/>
              <a:t>Gives you full control of your hardware</a:t>
            </a:r>
          </a:p>
          <a:p>
            <a:r>
              <a:rPr lang="en-US" sz="3000" b="0" dirty="0"/>
              <a:t>Runs on almost anything (microwaves to rockets)</a:t>
            </a:r>
          </a:p>
          <a:p>
            <a:r>
              <a:rPr lang="en-US" sz="3000" b="0" dirty="0"/>
              <a:t>Great for rapid prototyping</a:t>
            </a:r>
          </a:p>
          <a:p>
            <a:r>
              <a:rPr lang="en-US" sz="3000" b="0" dirty="0"/>
              <a:t>Look like a Ninja when you are on the command line.</a:t>
            </a:r>
          </a:p>
          <a:p>
            <a:r>
              <a:rPr lang="en-US" sz="3000" b="0" dirty="0"/>
              <a:t>Box E. Tops is running Linux + Microcontroller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8992"/>
      </p:ext>
    </p:extLst>
  </p:cSld>
  <p:clrMapOvr>
    <a:masterClrMapping/>
  </p:clrMapOvr>
</p:sld>
</file>

<file path=ppt/theme/theme1.xml><?xml version="1.0" encoding="utf-8"?>
<a:theme xmlns:a="http://schemas.openxmlformats.org/drawingml/2006/main" name="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 Fonts">
      <a:majorFont>
        <a:latin typeface="Lilita One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2.xml><?xml version="1.0" encoding="utf-8"?>
<a:theme xmlns:a="http://schemas.openxmlformats.org/drawingml/2006/main" name="5_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3.xml><?xml version="1.0" encoding="utf-8"?>
<a:theme xmlns:a="http://schemas.openxmlformats.org/drawingml/2006/main" name="6_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BTFE</Template>
  <TotalTime>4010</TotalTime>
  <Words>830</Words>
  <Application>Microsoft Office PowerPoint</Application>
  <PresentationFormat>Widescreen</PresentationFormat>
  <Paragraphs>131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Leelawadee UI</vt:lpstr>
      <vt:lpstr>Arial</vt:lpstr>
      <vt:lpstr>Calibri</vt:lpstr>
      <vt:lpstr>Lilita One</vt:lpstr>
      <vt:lpstr>Quicksand</vt:lpstr>
      <vt:lpstr>Wingdings</vt:lpstr>
      <vt:lpstr>BTFE</vt:lpstr>
      <vt:lpstr>5_BTFE</vt:lpstr>
      <vt:lpstr>6_BTFE</vt:lpstr>
      <vt:lpstr>Linux Operating Systems  Taking Control of the Terminal</vt:lpstr>
      <vt:lpstr>How are we doing so far?</vt:lpstr>
      <vt:lpstr>Learning Agenda – Week 7</vt:lpstr>
      <vt:lpstr>Microsoft  DOS / Windows</vt:lpstr>
      <vt:lpstr>Apple Computer Company</vt:lpstr>
      <vt:lpstr>Unix (Before Linux)</vt:lpstr>
      <vt:lpstr>Linux</vt:lpstr>
      <vt:lpstr>Who Uses Linux?</vt:lpstr>
      <vt:lpstr>What Makes Linux Cool?</vt:lpstr>
      <vt:lpstr>The Linux Shell is Awesome! – Use the Force</vt:lpstr>
      <vt:lpstr>Introducing Terminal Quest</vt:lpstr>
      <vt:lpstr>Live Raspberry Pi - View</vt:lpstr>
      <vt:lpstr>Week 7 -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Ludvik Jerabek</dc:creator>
  <cp:lastModifiedBy>Ludvik Jerabek</cp:lastModifiedBy>
  <cp:revision>171</cp:revision>
  <dcterms:created xsi:type="dcterms:W3CDTF">2016-11-13T16:40:31Z</dcterms:created>
  <dcterms:modified xsi:type="dcterms:W3CDTF">2017-02-24T15:56:48Z</dcterms:modified>
</cp:coreProperties>
</file>