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700" r:id="rId2"/>
    <p:sldMasterId id="2147483708" r:id="rId3"/>
  </p:sldMasterIdLst>
  <p:notesMasterIdLst>
    <p:notesMasterId r:id="rId22"/>
  </p:notesMasterIdLst>
  <p:sldIdLst>
    <p:sldId id="307" r:id="rId4"/>
    <p:sldId id="308" r:id="rId5"/>
    <p:sldId id="310" r:id="rId6"/>
    <p:sldId id="317" r:id="rId7"/>
    <p:sldId id="318" r:id="rId8"/>
    <p:sldId id="319" r:id="rId9"/>
    <p:sldId id="299" r:id="rId10"/>
    <p:sldId id="300" r:id="rId11"/>
    <p:sldId id="320" r:id="rId12"/>
    <p:sldId id="301" r:id="rId13"/>
    <p:sldId id="302" r:id="rId14"/>
    <p:sldId id="313" r:id="rId15"/>
    <p:sldId id="287" r:id="rId16"/>
    <p:sldId id="303" r:id="rId17"/>
    <p:sldId id="304" r:id="rId18"/>
    <p:sldId id="306" r:id="rId19"/>
    <p:sldId id="321" r:id="rId20"/>
    <p:sldId id="312" r:id="rId21"/>
  </p:sldIdLst>
  <p:sldSz cx="12192000" cy="6858000"/>
  <p:notesSz cx="6858000" cy="9144000"/>
  <p:embeddedFontLst>
    <p:embeddedFont>
      <p:font typeface="Lilita One" panose="02000000000000000000" pitchFamily="2" charset="0"/>
      <p:regular r:id="rId23"/>
    </p:embeddedFont>
    <p:embeddedFont>
      <p:font typeface="Leelawadee UI" panose="020B0502040204020203" pitchFamily="34" charset="-34"/>
      <p:regular r:id="rId24"/>
      <p:bold r:id="rId25"/>
    </p:embeddedFont>
    <p:embeddedFont>
      <p:font typeface="Quicksand" panose="02070303000000060000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56BD83"/>
    <a:srgbClr val="ADAE40"/>
    <a:srgbClr val="EDE259"/>
    <a:srgbClr val="A5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6" autoAdjust="0"/>
    <p:restoredTop sz="86806" autoAdjust="0"/>
  </p:normalViewPr>
  <p:slideViewPr>
    <p:cSldViewPr snapToGrid="0">
      <p:cViewPr varScale="1">
        <p:scale>
          <a:sx n="97" d="100"/>
          <a:sy n="97" d="100"/>
        </p:scale>
        <p:origin x="14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Function Example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BBDC95ED-CE4A-4D0A-A60B-BE83C4BA4D67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ThisIsAFunctionName</a:t>
          </a:r>
          <a:r>
            <a:rPr lang="en-US" dirty="0"/>
            <a:t> = (argument1, argument2) -&gt;</a:t>
          </a:r>
        </a:p>
      </dgm:t>
    </dgm:pt>
    <dgm:pt modelId="{005C175A-0958-4233-98DE-E0935B89C9F9}" type="parTrans" cxnId="{EE08F45C-FD4E-4BD8-A828-8C00BD48F4F3}">
      <dgm:prSet/>
      <dgm:spPr/>
      <dgm:t>
        <a:bodyPr/>
        <a:lstStyle/>
        <a:p>
          <a:endParaRPr lang="en-US"/>
        </a:p>
      </dgm:t>
    </dgm:pt>
    <dgm:pt modelId="{3754C88A-BD7B-4AB6-A349-07FFCA67B6DA}" type="sibTrans" cxnId="{EE08F45C-FD4E-4BD8-A828-8C00BD48F4F3}">
      <dgm:prSet/>
      <dgm:spPr/>
      <dgm:t>
        <a:bodyPr/>
        <a:lstStyle/>
        <a:p>
          <a:endParaRPr lang="en-US"/>
        </a:p>
      </dgm:t>
    </dgm:pt>
    <dgm:pt modelId="{8CAF6C64-416B-4F62-981B-5E248DA7C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result = argument1 + argument2</a:t>
          </a:r>
        </a:p>
      </dgm:t>
    </dgm:pt>
    <dgm:pt modelId="{4233FEE7-18E4-4575-9726-E8330CA37DEE}" type="parTrans" cxnId="{E59E3D18-ED67-42B3-A14B-DAD3FC30FE5A}">
      <dgm:prSet/>
      <dgm:spPr/>
      <dgm:t>
        <a:bodyPr/>
        <a:lstStyle/>
        <a:p>
          <a:endParaRPr lang="en-US"/>
        </a:p>
      </dgm:t>
    </dgm:pt>
    <dgm:pt modelId="{A702D16D-5F6E-4C89-BD26-4633B59540D7}" type="sibTrans" cxnId="{E59E3D18-ED67-42B3-A14B-DAD3FC30FE5A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# This is a comment and helps make your code readable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190932B7-63D5-46D2-9465-8D619E3B85C9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return result</a:t>
          </a:r>
        </a:p>
      </dgm:t>
    </dgm:pt>
    <dgm:pt modelId="{1CD608B6-C8A9-447C-AED5-BF1CA9DFBF28}" type="parTrans" cxnId="{23BB1AE2-577D-4026-B7AA-17767A9EC0C0}">
      <dgm:prSet/>
      <dgm:spPr/>
      <dgm:t>
        <a:bodyPr/>
        <a:lstStyle/>
        <a:p>
          <a:endParaRPr lang="en-US"/>
        </a:p>
      </dgm:t>
    </dgm:pt>
    <dgm:pt modelId="{9F6C818E-52D2-41B4-BDED-EC68E08C51FA}" type="sibTrans" cxnId="{23BB1AE2-577D-4026-B7AA-17767A9EC0C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EE08F45C-FD4E-4BD8-A828-8C00BD48F4F3}" srcId="{9BD478C6-18BF-4247-96C3-A1BB538E0FF9}" destId="{BBDC95ED-CE4A-4D0A-A60B-BE83C4BA4D67}" srcOrd="1" destOrd="0" parTransId="{005C175A-0958-4233-98DE-E0935B89C9F9}" sibTransId="{3754C88A-BD7B-4AB6-A349-07FFCA67B6DA}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B688D560-2D05-4DFB-838E-7C123E774DAB}" type="presOf" srcId="{190932B7-63D5-46D2-9465-8D619E3B85C9}" destId="{AB798FB4-B44C-43D1-963E-49446B0900DD}" srcOrd="0" destOrd="3" presId="urn:microsoft.com/office/officeart/2005/8/layout/hList1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6FB33670-9081-45D3-9514-4DE29E9C432F}" type="presOf" srcId="{8CAF6C64-416B-4F62-981B-5E248DA7C6D5}" destId="{AB798FB4-B44C-43D1-963E-49446B0900DD}" srcOrd="0" destOrd="2" presId="urn:microsoft.com/office/officeart/2005/8/layout/hList1"/>
    <dgm:cxn modelId="{E59E3D18-ED67-42B3-A14B-DAD3FC30FE5A}" srcId="{BBDC95ED-CE4A-4D0A-A60B-BE83C4BA4D67}" destId="{8CAF6C64-416B-4F62-981B-5E248DA7C6D5}" srcOrd="0" destOrd="0" parTransId="{4233FEE7-18E4-4575-9726-E8330CA37DEE}" sibTransId="{A702D16D-5F6E-4C89-BD26-4633B59540D7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23BB1AE2-577D-4026-B7AA-17767A9EC0C0}" srcId="{8CAF6C64-416B-4F62-981B-5E248DA7C6D5}" destId="{190932B7-63D5-46D2-9465-8D619E3B85C9}" srcOrd="0" destOrd="0" parTransId="{1CD608B6-C8A9-447C-AED5-BF1CA9DFBF28}" sibTransId="{9F6C818E-52D2-41B4-BDED-EC68E08C51FA}"/>
    <dgm:cxn modelId="{CCDFDE02-3CA5-4988-845A-B0E1AB0CFDA8}" type="presOf" srcId="{BBDC95ED-CE4A-4D0A-A60B-BE83C4BA4D67}" destId="{AB798FB4-B44C-43D1-963E-49446B0900DD}" srcOrd="0" destOrd="1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Variable Examples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my_age</a:t>
          </a:r>
          <a:r>
            <a:rPr lang="en-US" dirty="0"/>
            <a:t> = 10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8D4F7DD6-886D-4BB6-871E-601CB01D2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first = “</a:t>
          </a:r>
          <a:r>
            <a:rPr lang="en-US" dirty="0" err="1"/>
            <a:t>Spongebob</a:t>
          </a:r>
          <a:r>
            <a:rPr lang="en-US" dirty="0"/>
            <a:t>”</a:t>
          </a:r>
        </a:p>
      </dgm:t>
    </dgm:pt>
    <dgm:pt modelId="{4C17C853-7661-49BA-BBEB-E06A1DAC3547}" type="parTrans" cxnId="{CC73AE31-5365-4DE4-90B9-45C5FB25E8B0}">
      <dgm:prSet/>
      <dgm:spPr/>
      <dgm:t>
        <a:bodyPr/>
        <a:lstStyle/>
        <a:p>
          <a:endParaRPr lang="en-US"/>
        </a:p>
      </dgm:t>
    </dgm:pt>
    <dgm:pt modelId="{7840057C-F741-4B07-AE54-BBE90BAB6502}" type="sibTrans" cxnId="{CC73AE31-5365-4DE4-90B9-45C5FB25E8B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03922E7A-2AF6-4421-A275-E928579453CB}" type="presOf" srcId="{8D4F7DD6-886D-4BB6-871E-601CB01D26D5}" destId="{AB798FB4-B44C-43D1-963E-49446B0900DD}" srcOrd="0" destOrd="1" presId="urn:microsoft.com/office/officeart/2005/8/layout/hList1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CC73AE31-5365-4DE4-90B9-45C5FB25E8B0}" srcId="{9BD478C6-18BF-4247-96C3-A1BB538E0FF9}" destId="{8D4F7DD6-886D-4BB6-871E-601CB01D26D5}" srcOrd="1" destOrd="0" parTransId="{4C17C853-7661-49BA-BBEB-E06A1DAC3547}" sibTransId="{7840057C-F741-4B07-AE54-BBE90BAB6502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43919"/>
          <a:ext cx="10515600" cy="6048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Function Example</a:t>
          </a:r>
        </a:p>
      </dsp:txBody>
      <dsp:txXfrm>
        <a:off x="0" y="43919"/>
        <a:ext cx="10515600" cy="604800"/>
      </dsp:txXfrm>
    </dsp:sp>
    <dsp:sp modelId="{AB798FB4-B44C-43D1-963E-49446B0900DD}">
      <dsp:nvSpPr>
        <dsp:cNvPr id="0" name=""/>
        <dsp:cNvSpPr/>
      </dsp:nvSpPr>
      <dsp:spPr>
        <a:xfrm>
          <a:off x="0" y="648719"/>
          <a:ext cx="10515600" cy="1556415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# This is a comment and helps make your code readable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 err="1"/>
            <a:t>ThisIsAFunctionName</a:t>
          </a:r>
          <a:r>
            <a:rPr lang="en-US" sz="2100" kern="1200" dirty="0"/>
            <a:t> = (argument1, argument2) -&gt;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result = argument1 + argument2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return result</a:t>
          </a:r>
        </a:p>
      </dsp:txBody>
      <dsp:txXfrm>
        <a:off x="0" y="648719"/>
        <a:ext cx="10515600" cy="155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33726"/>
          <a:ext cx="10515600" cy="864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Variable Examples</a:t>
          </a:r>
        </a:p>
      </dsp:txBody>
      <dsp:txXfrm>
        <a:off x="0" y="33726"/>
        <a:ext cx="10515600" cy="864000"/>
      </dsp:txXfrm>
    </dsp:sp>
    <dsp:sp modelId="{AB798FB4-B44C-43D1-963E-49446B0900DD}">
      <dsp:nvSpPr>
        <dsp:cNvPr id="0" name=""/>
        <dsp:cNvSpPr/>
      </dsp:nvSpPr>
      <dsp:spPr>
        <a:xfrm>
          <a:off x="0" y="897726"/>
          <a:ext cx="10515600" cy="1317600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 err="1"/>
            <a:t>my_age</a:t>
          </a:r>
          <a:r>
            <a:rPr lang="en-US" sz="3000" kern="1200" dirty="0"/>
            <a:t> = 10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first = “</a:t>
          </a:r>
          <a:r>
            <a:rPr lang="en-US" sz="3000" kern="1200" dirty="0" err="1"/>
            <a:t>Spongebob</a:t>
          </a:r>
          <a:r>
            <a:rPr lang="en-US" sz="3000" kern="1200" dirty="0"/>
            <a:t>”</a:t>
          </a:r>
        </a:p>
      </dsp:txBody>
      <dsp:txXfrm>
        <a:off x="0" y="897726"/>
        <a:ext cx="10515600" cy="131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FB50-E3BA-40C8-B450-23F46F065B97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E311-1503-4A21-AB80-CE358E04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 Programming Assignment #2 – Answer</a:t>
            </a:r>
          </a:p>
          <a:p>
            <a:endParaRPr lang="en-US" dirty="0"/>
          </a:p>
          <a:p>
            <a:r>
              <a:rPr lang="en-US" dirty="0"/>
              <a:t># Set the center position of the graph</a:t>
            </a:r>
          </a:p>
          <a:p>
            <a:r>
              <a:rPr lang="en-US" dirty="0" err="1"/>
              <a:t>center_x</a:t>
            </a:r>
            <a:r>
              <a:rPr lang="en-US" dirty="0"/>
              <a:t>=250</a:t>
            </a:r>
          </a:p>
          <a:p>
            <a:r>
              <a:rPr lang="en-US" dirty="0" err="1"/>
              <a:t>center_y</a:t>
            </a:r>
            <a:r>
              <a:rPr lang="en-US" dirty="0"/>
              <a:t>=250</a:t>
            </a:r>
          </a:p>
          <a:p>
            <a:r>
              <a:rPr lang="en-US" dirty="0"/>
              <a:t># Color of the x and y axis</a:t>
            </a:r>
          </a:p>
          <a:p>
            <a:r>
              <a:rPr lang="en-US" dirty="0" err="1"/>
              <a:t>axis_color</a:t>
            </a:r>
            <a:r>
              <a:rPr lang="en-US" dirty="0"/>
              <a:t>=black</a:t>
            </a:r>
          </a:p>
          <a:p>
            <a:r>
              <a:rPr lang="en-US" dirty="0"/>
              <a:t># Weight of the line</a:t>
            </a:r>
          </a:p>
          <a:p>
            <a:r>
              <a:rPr lang="en-US" dirty="0" err="1"/>
              <a:t>axis_weight</a:t>
            </a:r>
            <a:r>
              <a:rPr lang="en-US" dirty="0"/>
              <a:t>=1</a:t>
            </a:r>
          </a:p>
          <a:p>
            <a:r>
              <a:rPr lang="en-US" dirty="0"/>
              <a:t># Draw axis </a:t>
            </a:r>
            <a:r>
              <a:rPr lang="en-US" dirty="0" err="1"/>
              <a:t>lable</a:t>
            </a:r>
            <a:endParaRPr lang="en-US" dirty="0"/>
          </a:p>
          <a:p>
            <a:r>
              <a:rPr lang="en-US" dirty="0" err="1"/>
              <a:t>axis_label_color</a:t>
            </a:r>
            <a:r>
              <a:rPr lang="en-US" dirty="0"/>
              <a:t>=red</a:t>
            </a:r>
          </a:p>
          <a:p>
            <a:r>
              <a:rPr lang="en-US" dirty="0" err="1"/>
              <a:t>axis_label</a:t>
            </a:r>
            <a:r>
              <a:rPr lang="en-US" dirty="0"/>
              <a:t>=true</a:t>
            </a:r>
          </a:p>
          <a:p>
            <a:r>
              <a:rPr lang="en-US" dirty="0"/>
              <a:t># Drawing a </a:t>
            </a:r>
            <a:r>
              <a:rPr lang="en-US" dirty="0" err="1"/>
              <a:t>cartesian</a:t>
            </a:r>
            <a:r>
              <a:rPr lang="en-US" dirty="0"/>
              <a:t> graph</a:t>
            </a:r>
          </a:p>
          <a:p>
            <a:r>
              <a:rPr lang="en-US" dirty="0" err="1"/>
              <a:t>draw_axis</a:t>
            </a:r>
            <a:r>
              <a:rPr lang="en-US" dirty="0"/>
              <a:t> = -&gt;</a:t>
            </a:r>
          </a:p>
          <a:p>
            <a:r>
              <a:rPr lang="en-US" dirty="0"/>
              <a:t>    stroke </a:t>
            </a:r>
            <a:r>
              <a:rPr lang="en-US" dirty="0" err="1"/>
              <a:t>axis_color</a:t>
            </a:r>
            <a:r>
              <a:rPr lang="en-US" dirty="0"/>
              <a:t>, </a:t>
            </a:r>
            <a:r>
              <a:rPr lang="en-US" dirty="0" err="1"/>
              <a:t>axis_weight</a:t>
            </a:r>
            <a:endParaRPr lang="en-US" dirty="0"/>
          </a:p>
          <a:p>
            <a:r>
              <a:rPr lang="en-US" dirty="0"/>
              <a:t>    # Draw Axis Lines Y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line 500, 0</a:t>
            </a:r>
          </a:p>
          <a:p>
            <a:r>
              <a:rPr lang="en-US" dirty="0"/>
              <a:t>    # Draw Axis Lines Y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line 0, 500</a:t>
            </a:r>
          </a:p>
          <a:p>
            <a:r>
              <a:rPr lang="en-US" dirty="0"/>
              <a:t># Draw Axis Labels</a:t>
            </a:r>
          </a:p>
          <a:p>
            <a:r>
              <a:rPr lang="en-US" dirty="0" err="1"/>
              <a:t>draw_labels</a:t>
            </a:r>
            <a:r>
              <a:rPr lang="en-US" dirty="0"/>
              <a:t> = -&gt;</a:t>
            </a:r>
          </a:p>
          <a:p>
            <a:r>
              <a:rPr lang="en-US" dirty="0"/>
              <a:t>    color </a:t>
            </a:r>
            <a:r>
              <a:rPr lang="en-US" dirty="0" err="1"/>
              <a:t>axis_label_color</a:t>
            </a:r>
            <a:endParaRPr lang="en-US" dirty="0"/>
          </a:p>
          <a:p>
            <a:r>
              <a:rPr lang="en-US" dirty="0"/>
              <a:t>    bold true</a:t>
            </a:r>
          </a:p>
          <a:p>
            <a:r>
              <a:rPr lang="en-US" dirty="0"/>
              <a:t>    font 15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move (500-center_x)-7 , -3</a:t>
            </a:r>
          </a:p>
          <a:p>
            <a:r>
              <a:rPr lang="en-US" dirty="0"/>
              <a:t>    text "X"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move 7, 15</a:t>
            </a:r>
          </a:p>
          <a:p>
            <a:r>
              <a:rPr lang="en-US" dirty="0"/>
              <a:t>    text "Y"</a:t>
            </a:r>
          </a:p>
          <a:p>
            <a:r>
              <a:rPr lang="en-US" dirty="0"/>
              <a:t># Use Functions to Draw</a:t>
            </a:r>
          </a:p>
          <a:p>
            <a:r>
              <a:rPr lang="en-US" dirty="0" err="1"/>
              <a:t>draw_axis</a:t>
            </a:r>
            <a:r>
              <a:rPr lang="en-US" dirty="0"/>
              <a:t>()</a:t>
            </a:r>
          </a:p>
          <a:p>
            <a:r>
              <a:rPr lang="en-US" dirty="0" err="1"/>
              <a:t>draw_labels</a:t>
            </a:r>
            <a:r>
              <a:rPr lang="en-US" dirty="0"/>
              <a:t>()</a:t>
            </a:r>
          </a:p>
          <a:p>
            <a:r>
              <a:rPr lang="en-US" dirty="0"/>
              <a:t># Hide the crosshair</a:t>
            </a:r>
          </a:p>
          <a:p>
            <a:r>
              <a:rPr lang="en-US" dirty="0" err="1"/>
              <a:t>moveTo</a:t>
            </a:r>
            <a:r>
              <a:rPr lang="en-US" dirty="0"/>
              <a:t> 0,0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1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 Programming Assignment 3 – Answer</a:t>
            </a:r>
          </a:p>
          <a:p>
            <a:endParaRPr lang="en-US" dirty="0"/>
          </a:p>
          <a:p>
            <a:r>
              <a:rPr lang="en-US" dirty="0"/>
              <a:t># Center Position for the origin (0,0)</a:t>
            </a:r>
          </a:p>
          <a:p>
            <a:r>
              <a:rPr lang="en-US" dirty="0" err="1"/>
              <a:t>center_x</a:t>
            </a:r>
            <a:r>
              <a:rPr lang="en-US" dirty="0"/>
              <a:t>=250</a:t>
            </a:r>
          </a:p>
          <a:p>
            <a:r>
              <a:rPr lang="en-US" dirty="0" err="1"/>
              <a:t>center_y</a:t>
            </a:r>
            <a:r>
              <a:rPr lang="en-US" dirty="0"/>
              <a:t>=250</a:t>
            </a:r>
          </a:p>
          <a:p>
            <a:r>
              <a:rPr lang="en-US" dirty="0"/>
              <a:t># Color of the X &amp; Y line </a:t>
            </a:r>
          </a:p>
          <a:p>
            <a:r>
              <a:rPr lang="en-US" dirty="0" err="1"/>
              <a:t>axis_color</a:t>
            </a:r>
            <a:r>
              <a:rPr lang="en-US" dirty="0"/>
              <a:t>=black</a:t>
            </a:r>
          </a:p>
          <a:p>
            <a:r>
              <a:rPr lang="en-US" dirty="0"/>
              <a:t># Thickness of the X &amp; Y Line</a:t>
            </a:r>
          </a:p>
          <a:p>
            <a:r>
              <a:rPr lang="en-US" dirty="0" err="1"/>
              <a:t>axis_weight</a:t>
            </a:r>
            <a:r>
              <a:rPr lang="en-US" dirty="0"/>
              <a:t>=.5</a:t>
            </a:r>
          </a:p>
          <a:p>
            <a:r>
              <a:rPr lang="en-US" dirty="0"/>
              <a:t># Color of X &amp; Y text</a:t>
            </a:r>
          </a:p>
          <a:p>
            <a:r>
              <a:rPr lang="en-US" dirty="0" err="1"/>
              <a:t>axis_label_color</a:t>
            </a:r>
            <a:r>
              <a:rPr lang="en-US" dirty="0"/>
              <a:t>=black</a:t>
            </a:r>
          </a:p>
          <a:p>
            <a:r>
              <a:rPr lang="en-US" dirty="0"/>
              <a:t># Show X &amp; Y text</a:t>
            </a:r>
          </a:p>
          <a:p>
            <a:r>
              <a:rPr lang="en-US" dirty="0" err="1"/>
              <a:t>axis_label</a:t>
            </a:r>
            <a:r>
              <a:rPr lang="en-US" dirty="0"/>
              <a:t>=true</a:t>
            </a:r>
          </a:p>
          <a:p>
            <a:r>
              <a:rPr lang="en-US" dirty="0"/>
              <a:t># Thickness of the grid lines</a:t>
            </a:r>
          </a:p>
          <a:p>
            <a:r>
              <a:rPr lang="en-US" dirty="0" err="1"/>
              <a:t>grid_weight</a:t>
            </a:r>
            <a:r>
              <a:rPr lang="en-US" dirty="0"/>
              <a:t>=1</a:t>
            </a:r>
          </a:p>
          <a:p>
            <a:r>
              <a:rPr lang="en-US" dirty="0"/>
              <a:t># Color of the grid lines</a:t>
            </a:r>
          </a:p>
          <a:p>
            <a:r>
              <a:rPr lang="en-US" dirty="0" err="1"/>
              <a:t>grid_color</a:t>
            </a:r>
            <a:r>
              <a:rPr lang="en-US" dirty="0"/>
              <a:t>=</a:t>
            </a:r>
            <a:r>
              <a:rPr lang="en-US" dirty="0" err="1"/>
              <a:t>lightgray</a:t>
            </a:r>
            <a:endParaRPr lang="en-US" dirty="0"/>
          </a:p>
          <a:p>
            <a:r>
              <a:rPr lang="en-US" dirty="0"/>
              <a:t># Number of pixels that make up a single unit of measure</a:t>
            </a:r>
          </a:p>
          <a:p>
            <a:r>
              <a:rPr lang="en-US" dirty="0" err="1"/>
              <a:t>pixels_per_unit</a:t>
            </a:r>
            <a:r>
              <a:rPr lang="en-US" dirty="0"/>
              <a:t>=50</a:t>
            </a:r>
          </a:p>
          <a:p>
            <a:r>
              <a:rPr lang="en-US" dirty="0" err="1"/>
              <a:t>draw_axis</a:t>
            </a:r>
            <a:r>
              <a:rPr lang="en-US" dirty="0"/>
              <a:t> = () -&gt;</a:t>
            </a:r>
          </a:p>
          <a:p>
            <a:r>
              <a:rPr lang="en-US" dirty="0"/>
              <a:t>    stroke </a:t>
            </a:r>
            <a:r>
              <a:rPr lang="en-US" dirty="0" err="1"/>
              <a:t>axis_color</a:t>
            </a:r>
            <a:r>
              <a:rPr lang="en-US" dirty="0"/>
              <a:t>, </a:t>
            </a:r>
            <a:r>
              <a:rPr lang="en-US" dirty="0" err="1"/>
              <a:t>axis_weight</a:t>
            </a:r>
            <a:endParaRPr lang="en-US" dirty="0"/>
          </a:p>
          <a:p>
            <a:r>
              <a:rPr lang="en-US" dirty="0"/>
              <a:t>    # Draw Axis Lines Y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line 500, 0</a:t>
            </a:r>
          </a:p>
          <a:p>
            <a:r>
              <a:rPr lang="en-US" dirty="0"/>
              <a:t>    # Draw Axis Lines Y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line 0, 500</a:t>
            </a:r>
          </a:p>
          <a:p>
            <a:r>
              <a:rPr lang="en-US" dirty="0" err="1"/>
              <a:t>draw_grid</a:t>
            </a:r>
            <a:r>
              <a:rPr lang="en-US" dirty="0"/>
              <a:t> = () -&gt;</a:t>
            </a:r>
          </a:p>
          <a:p>
            <a:r>
              <a:rPr lang="en-US" dirty="0"/>
              <a:t>    # Draw X lines</a:t>
            </a:r>
          </a:p>
          <a:p>
            <a:r>
              <a:rPr lang="en-US" dirty="0"/>
              <a:t>    stroke </a:t>
            </a:r>
            <a:r>
              <a:rPr lang="en-US" dirty="0" err="1"/>
              <a:t>grid_color</a:t>
            </a:r>
            <a:r>
              <a:rPr lang="en-US" dirty="0"/>
              <a:t>, </a:t>
            </a:r>
            <a:r>
              <a:rPr lang="en-US" dirty="0" err="1"/>
              <a:t>grid_weight</a:t>
            </a:r>
            <a:r>
              <a:rPr lang="en-US" dirty="0"/>
              <a:t> 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center_y-pixels_per_unit</a:t>
            </a:r>
            <a:r>
              <a:rPr lang="en-US" dirty="0"/>
              <a:t> .. 0 ] by -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line 500, 0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center_y+pixels_per_unit</a:t>
            </a:r>
            <a:r>
              <a:rPr lang="en-US" dirty="0"/>
              <a:t> .. 500 ] by 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line 500, 0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center_x-pixels_per_unit</a:t>
            </a:r>
            <a:r>
              <a:rPr lang="en-US" dirty="0"/>
              <a:t> .. 0 ] by -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line 0, 500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center_x+pixels_per_unit</a:t>
            </a:r>
            <a:r>
              <a:rPr lang="en-US" dirty="0"/>
              <a:t> .. 500 ] by 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line 0, 500</a:t>
            </a:r>
          </a:p>
          <a:p>
            <a:r>
              <a:rPr lang="en-US" dirty="0" err="1"/>
              <a:t>draw_labels</a:t>
            </a:r>
            <a:r>
              <a:rPr lang="en-US" dirty="0"/>
              <a:t> = () -&gt;</a:t>
            </a:r>
          </a:p>
          <a:p>
            <a:r>
              <a:rPr lang="en-US" dirty="0"/>
              <a:t>        color </a:t>
            </a:r>
            <a:r>
              <a:rPr lang="en-US" dirty="0" err="1"/>
              <a:t>axis_label_color</a:t>
            </a:r>
            <a:endParaRPr lang="en-US" dirty="0"/>
          </a:p>
          <a:p>
            <a:r>
              <a:rPr lang="en-US" dirty="0"/>
              <a:t>        bold true</a:t>
            </a:r>
          </a:p>
          <a:p>
            <a:r>
              <a:rPr lang="en-US" dirty="0"/>
              <a:t>        font 15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move (500-center_x)-7 , -3</a:t>
            </a:r>
          </a:p>
          <a:p>
            <a:r>
              <a:rPr lang="en-US" dirty="0"/>
              <a:t>        text "X"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    move 7, 15</a:t>
            </a:r>
          </a:p>
          <a:p>
            <a:r>
              <a:rPr lang="en-US" dirty="0"/>
              <a:t>        text "Y"</a:t>
            </a:r>
          </a:p>
          <a:p>
            <a:r>
              <a:rPr lang="en-US" dirty="0" err="1"/>
              <a:t>draw_plane</a:t>
            </a:r>
            <a:r>
              <a:rPr lang="en-US" dirty="0"/>
              <a:t> = -&gt;</a:t>
            </a:r>
          </a:p>
          <a:p>
            <a:r>
              <a:rPr lang="en-US" dirty="0"/>
              <a:t>    </a:t>
            </a:r>
            <a:r>
              <a:rPr lang="en-US" dirty="0" err="1"/>
              <a:t>draw_grid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draw_axis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draw_labels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0 , 0</a:t>
            </a:r>
          </a:p>
          <a:p>
            <a:r>
              <a:rPr lang="en-US" dirty="0"/>
              <a:t>    </a:t>
            </a:r>
          </a:p>
          <a:p>
            <a:r>
              <a:rPr lang="en-US" dirty="0" err="1"/>
              <a:t>draw_plane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74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 Programming Assignment 4 – Answer</a:t>
            </a:r>
          </a:p>
          <a:p>
            <a:endParaRPr lang="en-US" dirty="0"/>
          </a:p>
          <a:p>
            <a:r>
              <a:rPr lang="en-US" dirty="0"/>
              <a:t># Center Position for the origin (0,0)</a:t>
            </a:r>
          </a:p>
          <a:p>
            <a:r>
              <a:rPr lang="en-US" dirty="0" err="1"/>
              <a:t>center_x</a:t>
            </a:r>
            <a:r>
              <a:rPr lang="en-US" dirty="0"/>
              <a:t>=250</a:t>
            </a:r>
          </a:p>
          <a:p>
            <a:r>
              <a:rPr lang="en-US" dirty="0" err="1"/>
              <a:t>center_y</a:t>
            </a:r>
            <a:r>
              <a:rPr lang="en-US" dirty="0"/>
              <a:t>=250</a:t>
            </a:r>
          </a:p>
          <a:p>
            <a:r>
              <a:rPr lang="en-US" dirty="0"/>
              <a:t># Color of the X &amp; Y line </a:t>
            </a:r>
          </a:p>
          <a:p>
            <a:r>
              <a:rPr lang="en-US" dirty="0" err="1"/>
              <a:t>axis_color</a:t>
            </a:r>
            <a:r>
              <a:rPr lang="en-US" dirty="0"/>
              <a:t>=black</a:t>
            </a:r>
          </a:p>
          <a:p>
            <a:r>
              <a:rPr lang="en-US" dirty="0"/>
              <a:t># Thickness of the X &amp; Y Line</a:t>
            </a:r>
          </a:p>
          <a:p>
            <a:r>
              <a:rPr lang="en-US" dirty="0" err="1"/>
              <a:t>axis_weight</a:t>
            </a:r>
            <a:r>
              <a:rPr lang="en-US" dirty="0"/>
              <a:t>=.5</a:t>
            </a:r>
          </a:p>
          <a:p>
            <a:r>
              <a:rPr lang="en-US" dirty="0"/>
              <a:t># Color of X &amp; Y text</a:t>
            </a:r>
          </a:p>
          <a:p>
            <a:r>
              <a:rPr lang="en-US" dirty="0" err="1"/>
              <a:t>axis_label_color</a:t>
            </a:r>
            <a:r>
              <a:rPr lang="en-US" dirty="0"/>
              <a:t>=black</a:t>
            </a:r>
          </a:p>
          <a:p>
            <a:r>
              <a:rPr lang="en-US" dirty="0"/>
              <a:t># Show X &amp; Y text</a:t>
            </a:r>
          </a:p>
          <a:p>
            <a:r>
              <a:rPr lang="en-US" dirty="0" err="1"/>
              <a:t>axis_label</a:t>
            </a:r>
            <a:r>
              <a:rPr lang="en-US" dirty="0"/>
              <a:t>=true</a:t>
            </a:r>
          </a:p>
          <a:p>
            <a:r>
              <a:rPr lang="en-US" dirty="0"/>
              <a:t># Step size per point plotted</a:t>
            </a:r>
          </a:p>
          <a:p>
            <a:r>
              <a:rPr lang="en-US" dirty="0" err="1"/>
              <a:t>graph_resolution</a:t>
            </a:r>
            <a:r>
              <a:rPr lang="en-US" dirty="0"/>
              <a:t>=.01</a:t>
            </a:r>
          </a:p>
          <a:p>
            <a:r>
              <a:rPr lang="en-US" dirty="0"/>
              <a:t># Line Graphing Options</a:t>
            </a:r>
          </a:p>
          <a:p>
            <a:r>
              <a:rPr lang="en-US" dirty="0"/>
              <a:t># This will enable connecting points by line</a:t>
            </a:r>
          </a:p>
          <a:p>
            <a:r>
              <a:rPr lang="en-US" dirty="0" err="1"/>
              <a:t>graph_line</a:t>
            </a:r>
            <a:r>
              <a:rPr lang="en-US" dirty="0"/>
              <a:t>=false</a:t>
            </a:r>
          </a:p>
          <a:p>
            <a:r>
              <a:rPr lang="en-US" dirty="0"/>
              <a:t># Thickness of the lines connecting points</a:t>
            </a:r>
          </a:p>
          <a:p>
            <a:r>
              <a:rPr lang="en-US" dirty="0" err="1"/>
              <a:t>graph_line_weight</a:t>
            </a:r>
            <a:r>
              <a:rPr lang="en-US" dirty="0"/>
              <a:t>=1</a:t>
            </a:r>
          </a:p>
          <a:p>
            <a:r>
              <a:rPr lang="en-US" dirty="0"/>
              <a:t># Color of the lines connecting points</a:t>
            </a:r>
          </a:p>
          <a:p>
            <a:r>
              <a:rPr lang="en-US" dirty="0" err="1"/>
              <a:t>graph_line_color</a:t>
            </a:r>
            <a:r>
              <a:rPr lang="en-US" dirty="0"/>
              <a:t>=green</a:t>
            </a:r>
          </a:p>
          <a:p>
            <a:r>
              <a:rPr lang="en-US" dirty="0"/>
              <a:t># Point Graphing Options</a:t>
            </a:r>
          </a:p>
          <a:p>
            <a:r>
              <a:rPr lang="en-US" dirty="0"/>
              <a:t># Show plotted points</a:t>
            </a:r>
          </a:p>
          <a:p>
            <a:r>
              <a:rPr lang="en-US" dirty="0" err="1"/>
              <a:t>graph_points</a:t>
            </a:r>
            <a:r>
              <a:rPr lang="en-US" dirty="0"/>
              <a:t>=true</a:t>
            </a:r>
          </a:p>
          <a:p>
            <a:r>
              <a:rPr lang="en-US" dirty="0"/>
              <a:t># Plotted point color</a:t>
            </a:r>
          </a:p>
          <a:p>
            <a:r>
              <a:rPr lang="en-US" dirty="0" err="1"/>
              <a:t>graph_point_color</a:t>
            </a:r>
            <a:r>
              <a:rPr lang="en-US" dirty="0"/>
              <a:t>=green</a:t>
            </a:r>
          </a:p>
          <a:p>
            <a:r>
              <a:rPr lang="en-US" dirty="0"/>
              <a:t># Radius of the point plotted</a:t>
            </a:r>
          </a:p>
          <a:p>
            <a:r>
              <a:rPr lang="en-US" dirty="0" err="1"/>
              <a:t>graph_point_weight</a:t>
            </a:r>
            <a:r>
              <a:rPr lang="en-US" dirty="0"/>
              <a:t>=1</a:t>
            </a:r>
          </a:p>
          <a:p>
            <a:r>
              <a:rPr lang="en-US" dirty="0"/>
              <a:t># Grid Options</a:t>
            </a:r>
          </a:p>
          <a:p>
            <a:r>
              <a:rPr lang="en-US" dirty="0"/>
              <a:t># Thickness of the grid lines</a:t>
            </a:r>
          </a:p>
          <a:p>
            <a:r>
              <a:rPr lang="en-US" dirty="0" err="1"/>
              <a:t>grid_weight</a:t>
            </a:r>
            <a:r>
              <a:rPr lang="en-US" dirty="0"/>
              <a:t>=1</a:t>
            </a:r>
          </a:p>
          <a:p>
            <a:r>
              <a:rPr lang="en-US" dirty="0"/>
              <a:t># Color of the grid lines</a:t>
            </a:r>
          </a:p>
          <a:p>
            <a:r>
              <a:rPr lang="en-US" dirty="0" err="1"/>
              <a:t>grid_color</a:t>
            </a:r>
            <a:r>
              <a:rPr lang="en-US" dirty="0"/>
              <a:t>=</a:t>
            </a:r>
            <a:r>
              <a:rPr lang="en-US" dirty="0" err="1"/>
              <a:t>lightgray</a:t>
            </a:r>
            <a:endParaRPr lang="en-US" dirty="0"/>
          </a:p>
          <a:p>
            <a:r>
              <a:rPr lang="en-US" dirty="0"/>
              <a:t># Number of pixels that make up a single unit of measure</a:t>
            </a:r>
          </a:p>
          <a:p>
            <a:r>
              <a:rPr lang="en-US" dirty="0" err="1"/>
              <a:t>pixels_per_unit</a:t>
            </a:r>
            <a:r>
              <a:rPr lang="en-US" dirty="0"/>
              <a:t>=50</a:t>
            </a:r>
          </a:p>
          <a:p>
            <a:r>
              <a:rPr lang="en-US" dirty="0" err="1"/>
              <a:t>draw_axis</a:t>
            </a:r>
            <a:r>
              <a:rPr lang="en-US" dirty="0"/>
              <a:t> = () -&gt;</a:t>
            </a:r>
          </a:p>
          <a:p>
            <a:r>
              <a:rPr lang="en-US" dirty="0"/>
              <a:t>    stroke </a:t>
            </a:r>
            <a:r>
              <a:rPr lang="en-US" dirty="0" err="1"/>
              <a:t>axis_color</a:t>
            </a:r>
            <a:r>
              <a:rPr lang="en-US" dirty="0"/>
              <a:t>, </a:t>
            </a:r>
            <a:r>
              <a:rPr lang="en-US" dirty="0" err="1"/>
              <a:t>axis_weight</a:t>
            </a:r>
            <a:endParaRPr lang="en-US" dirty="0"/>
          </a:p>
          <a:p>
            <a:r>
              <a:rPr lang="en-US" dirty="0"/>
              <a:t>    # Draw Axis Lines Y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line 500, 0</a:t>
            </a:r>
          </a:p>
          <a:p>
            <a:r>
              <a:rPr lang="en-US" dirty="0"/>
              <a:t>    # Draw Axis Lines Y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line 0, 500</a:t>
            </a:r>
          </a:p>
          <a:p>
            <a:r>
              <a:rPr lang="en-US" dirty="0" err="1"/>
              <a:t>draw_grid</a:t>
            </a:r>
            <a:r>
              <a:rPr lang="en-US" dirty="0"/>
              <a:t> = () -&gt;</a:t>
            </a:r>
          </a:p>
          <a:p>
            <a:r>
              <a:rPr lang="en-US" dirty="0"/>
              <a:t>    # Draw X lines</a:t>
            </a:r>
          </a:p>
          <a:p>
            <a:r>
              <a:rPr lang="en-US" dirty="0"/>
              <a:t>    stroke </a:t>
            </a:r>
            <a:r>
              <a:rPr lang="en-US" dirty="0" err="1"/>
              <a:t>grid_color</a:t>
            </a:r>
            <a:r>
              <a:rPr lang="en-US" dirty="0"/>
              <a:t>, </a:t>
            </a:r>
            <a:r>
              <a:rPr lang="en-US" dirty="0" err="1"/>
              <a:t>grid_weight</a:t>
            </a:r>
            <a:r>
              <a:rPr lang="en-US" dirty="0"/>
              <a:t> 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center_y-pixels_per_unit</a:t>
            </a:r>
            <a:r>
              <a:rPr lang="en-US" dirty="0"/>
              <a:t> .. 0 ] by -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line 500, 0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center_y+pixels_per_unit</a:t>
            </a:r>
            <a:r>
              <a:rPr lang="en-US" dirty="0"/>
              <a:t> .. 500 ] by 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line 500, 0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center_x-pixels_per_unit</a:t>
            </a:r>
            <a:r>
              <a:rPr lang="en-US" dirty="0"/>
              <a:t> .. 0 ] by -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line 0, 500</a:t>
            </a:r>
          </a:p>
          <a:p>
            <a:r>
              <a:rPr lang="en-US" dirty="0"/>
              <a:t>    for </a:t>
            </a:r>
            <a:r>
              <a:rPr lang="en-US" dirty="0" err="1"/>
              <a:t>pos</a:t>
            </a:r>
            <a:r>
              <a:rPr lang="en-US" dirty="0"/>
              <a:t> in [ </a:t>
            </a:r>
            <a:r>
              <a:rPr lang="en-US" dirty="0" err="1"/>
              <a:t>center_x+pixels_per_unit</a:t>
            </a:r>
            <a:r>
              <a:rPr lang="en-US" dirty="0"/>
              <a:t> .. 500 ] by 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line 0, 500</a:t>
            </a:r>
          </a:p>
          <a:p>
            <a:r>
              <a:rPr lang="en-US" dirty="0" err="1"/>
              <a:t>draw_labels</a:t>
            </a:r>
            <a:r>
              <a:rPr lang="en-US" dirty="0"/>
              <a:t> = () -&gt;</a:t>
            </a:r>
          </a:p>
          <a:p>
            <a:r>
              <a:rPr lang="en-US" dirty="0"/>
              <a:t>        color </a:t>
            </a:r>
            <a:r>
              <a:rPr lang="en-US" dirty="0" err="1"/>
              <a:t>axis_label_color</a:t>
            </a:r>
            <a:endParaRPr lang="en-US" dirty="0"/>
          </a:p>
          <a:p>
            <a:r>
              <a:rPr lang="en-US" dirty="0"/>
              <a:t>        bold true</a:t>
            </a:r>
          </a:p>
          <a:p>
            <a:r>
              <a:rPr lang="en-US" dirty="0"/>
              <a:t>        font 15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move (500-center_x)-7 , -3</a:t>
            </a:r>
          </a:p>
          <a:p>
            <a:r>
              <a:rPr lang="en-US" dirty="0"/>
              <a:t>        text "X"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    move 7, 15</a:t>
            </a:r>
          </a:p>
          <a:p>
            <a:r>
              <a:rPr lang="en-US" dirty="0"/>
              <a:t>        text "Y"</a:t>
            </a:r>
          </a:p>
          <a:p>
            <a:r>
              <a:rPr lang="en-US" dirty="0"/>
              <a:t>graph = ( equation ) -&gt;</a:t>
            </a:r>
          </a:p>
          <a:p>
            <a:r>
              <a:rPr lang="en-US" dirty="0"/>
              <a:t>    if (</a:t>
            </a:r>
            <a:r>
              <a:rPr lang="en-US" dirty="0" err="1"/>
              <a:t>graph_resolution</a:t>
            </a:r>
            <a:r>
              <a:rPr lang="en-US" dirty="0"/>
              <a:t> &lt;= 0)</a:t>
            </a:r>
          </a:p>
          <a:p>
            <a:r>
              <a:rPr lang="en-US" dirty="0"/>
              <a:t>        </a:t>
            </a:r>
            <a:r>
              <a:rPr lang="en-US" dirty="0" err="1"/>
              <a:t>graph_resolution</a:t>
            </a:r>
            <a:r>
              <a:rPr lang="en-US" dirty="0"/>
              <a:t> = 1</a:t>
            </a:r>
          </a:p>
          <a:p>
            <a:r>
              <a:rPr lang="en-US" dirty="0"/>
              <a:t>    </a:t>
            </a:r>
            <a:r>
              <a:rPr lang="en-US" dirty="0" err="1"/>
              <a:t>x_min</a:t>
            </a:r>
            <a:r>
              <a:rPr lang="en-US" dirty="0"/>
              <a:t>=-</a:t>
            </a:r>
            <a:r>
              <a:rPr lang="en-US" dirty="0" err="1"/>
              <a:t>center_x</a:t>
            </a:r>
            <a:r>
              <a:rPr lang="en-US" dirty="0"/>
              <a:t>/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x_max</a:t>
            </a:r>
            <a:r>
              <a:rPr lang="en-US" dirty="0"/>
              <a:t>=(500-center_x)/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if </a:t>
            </a:r>
            <a:r>
              <a:rPr lang="en-US" dirty="0" err="1"/>
              <a:t>graph_line</a:t>
            </a:r>
            <a:endParaRPr lang="en-US" dirty="0"/>
          </a:p>
          <a:p>
            <a:r>
              <a:rPr lang="en-US" dirty="0"/>
              <a:t>        # Don't draw first line</a:t>
            </a:r>
          </a:p>
          <a:p>
            <a:r>
              <a:rPr lang="en-US" dirty="0"/>
              <a:t>        stroke 0</a:t>
            </a:r>
          </a:p>
          <a:p>
            <a:r>
              <a:rPr lang="en-US" dirty="0"/>
              <a:t>        for </a:t>
            </a:r>
            <a:r>
              <a:rPr lang="en-US" dirty="0" err="1"/>
              <a:t>x_in</a:t>
            </a:r>
            <a:r>
              <a:rPr lang="en-US" dirty="0"/>
              <a:t> in [ </a:t>
            </a:r>
            <a:r>
              <a:rPr lang="en-US" dirty="0" err="1"/>
              <a:t>x_min</a:t>
            </a:r>
            <a:r>
              <a:rPr lang="en-US" dirty="0"/>
              <a:t> .. </a:t>
            </a:r>
            <a:r>
              <a:rPr lang="en-US" dirty="0" err="1"/>
              <a:t>x_max</a:t>
            </a:r>
            <a:r>
              <a:rPr lang="en-US" dirty="0"/>
              <a:t> ] by </a:t>
            </a:r>
            <a:r>
              <a:rPr lang="en-US" dirty="0" err="1"/>
              <a:t>graph_resolution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y_out</a:t>
            </a:r>
            <a:r>
              <a:rPr lang="en-US" dirty="0"/>
              <a:t> = equation(</a:t>
            </a:r>
            <a:r>
              <a:rPr lang="en-US" dirty="0" err="1"/>
              <a:t>x_in</a:t>
            </a:r>
            <a:r>
              <a:rPr lang="en-US" dirty="0"/>
              <a:t>)</a:t>
            </a:r>
          </a:p>
          <a:p>
            <a:r>
              <a:rPr lang="en-US" dirty="0"/>
              <a:t>            </a:t>
            </a:r>
            <a:r>
              <a:rPr lang="en-US" dirty="0" err="1"/>
              <a:t>lineTo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</a:t>
            </a:r>
            <a:r>
              <a:rPr lang="en-US" dirty="0" err="1"/>
              <a:t>pixels_per_unit</a:t>
            </a:r>
            <a:r>
              <a:rPr lang="en-US" dirty="0"/>
              <a:t>)+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</a:t>
            </a:r>
            <a:r>
              <a:rPr lang="en-US" dirty="0" err="1"/>
              <a:t>pixels_per_unit</a:t>
            </a:r>
            <a:r>
              <a:rPr lang="en-US" dirty="0"/>
              <a:t>)+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</a:t>
            </a:r>
            <a:r>
              <a:rPr lang="en-US" dirty="0" err="1"/>
              <a:t>pixels_per_unit</a:t>
            </a:r>
            <a:r>
              <a:rPr lang="en-US" dirty="0"/>
              <a:t>)+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</a:t>
            </a:r>
            <a:r>
              <a:rPr lang="en-US" dirty="0" err="1"/>
              <a:t>pixels_per_unit</a:t>
            </a:r>
            <a:r>
              <a:rPr lang="en-US" dirty="0"/>
              <a:t>)+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stroke </a:t>
            </a:r>
            <a:r>
              <a:rPr lang="en-US" dirty="0" err="1"/>
              <a:t>graph_line_color</a:t>
            </a:r>
            <a:r>
              <a:rPr lang="en-US" dirty="0"/>
              <a:t>, </a:t>
            </a:r>
            <a:r>
              <a:rPr lang="en-US" dirty="0" err="1"/>
              <a:t>graph_line_weight</a:t>
            </a:r>
            <a:endParaRPr lang="en-US" dirty="0"/>
          </a:p>
          <a:p>
            <a:r>
              <a:rPr lang="en-US" dirty="0"/>
              <a:t>    if </a:t>
            </a:r>
            <a:r>
              <a:rPr lang="en-US" dirty="0" err="1"/>
              <a:t>graph_points</a:t>
            </a:r>
            <a:endParaRPr lang="en-US" dirty="0"/>
          </a:p>
          <a:p>
            <a:r>
              <a:rPr lang="en-US" dirty="0"/>
              <a:t>        # </a:t>
            </a:r>
            <a:r>
              <a:rPr lang="en-US" dirty="0" err="1"/>
              <a:t>Dont</a:t>
            </a:r>
            <a:r>
              <a:rPr lang="en-US" dirty="0"/>
              <a:t> add stroke thickness to point</a:t>
            </a:r>
          </a:p>
          <a:p>
            <a:r>
              <a:rPr lang="en-US" dirty="0"/>
              <a:t>        stroke 0</a:t>
            </a:r>
          </a:p>
          <a:p>
            <a:r>
              <a:rPr lang="en-US" dirty="0"/>
              <a:t>        for </a:t>
            </a:r>
            <a:r>
              <a:rPr lang="en-US" dirty="0" err="1"/>
              <a:t>x_in</a:t>
            </a:r>
            <a:r>
              <a:rPr lang="en-US" dirty="0"/>
              <a:t> in [ </a:t>
            </a:r>
            <a:r>
              <a:rPr lang="en-US" dirty="0" err="1"/>
              <a:t>x_min</a:t>
            </a:r>
            <a:r>
              <a:rPr lang="en-US" dirty="0"/>
              <a:t> .. </a:t>
            </a:r>
            <a:r>
              <a:rPr lang="en-US" dirty="0" err="1"/>
              <a:t>x_max</a:t>
            </a:r>
            <a:r>
              <a:rPr lang="en-US" dirty="0"/>
              <a:t> ] by </a:t>
            </a:r>
            <a:r>
              <a:rPr lang="en-US" dirty="0" err="1"/>
              <a:t>graph_resolution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y_out</a:t>
            </a:r>
            <a:r>
              <a:rPr lang="en-US" dirty="0"/>
              <a:t> = equation(</a:t>
            </a:r>
            <a:r>
              <a:rPr lang="en-US" dirty="0" err="1"/>
              <a:t>x_in</a:t>
            </a:r>
            <a:r>
              <a:rPr lang="en-US" dirty="0"/>
              <a:t>)</a:t>
            </a:r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</a:t>
            </a:r>
            <a:r>
              <a:rPr lang="en-US" dirty="0" err="1"/>
              <a:t>pixels_per_unit</a:t>
            </a:r>
            <a:r>
              <a:rPr lang="en-US" dirty="0"/>
              <a:t>)+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</a:t>
            </a:r>
            <a:r>
              <a:rPr lang="en-US" dirty="0" err="1"/>
              <a:t>pixels_per_unit</a:t>
            </a:r>
            <a:r>
              <a:rPr lang="en-US" dirty="0"/>
              <a:t>)+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color </a:t>
            </a:r>
            <a:r>
              <a:rPr lang="en-US" dirty="0" err="1"/>
              <a:t>graph_point_color</a:t>
            </a:r>
            <a:endParaRPr lang="en-US" dirty="0"/>
          </a:p>
          <a:p>
            <a:r>
              <a:rPr lang="en-US" dirty="0"/>
              <a:t>            circle </a:t>
            </a:r>
            <a:r>
              <a:rPr lang="en-US" dirty="0" err="1"/>
              <a:t>graph_point_weight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0 , 0</a:t>
            </a:r>
          </a:p>
          <a:p>
            <a:r>
              <a:rPr lang="en-US" dirty="0" err="1"/>
              <a:t>draw_plane</a:t>
            </a:r>
            <a:r>
              <a:rPr lang="en-US" dirty="0"/>
              <a:t> = -&gt;</a:t>
            </a:r>
          </a:p>
          <a:p>
            <a:r>
              <a:rPr lang="en-US" dirty="0"/>
              <a:t>    </a:t>
            </a:r>
            <a:r>
              <a:rPr lang="en-US" dirty="0" err="1"/>
              <a:t>draw_grid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draw_axis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draw_labels</a:t>
            </a:r>
            <a:r>
              <a:rPr lang="en-US" dirty="0"/>
              <a:t>()</a:t>
            </a:r>
          </a:p>
          <a:p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0 , 0</a:t>
            </a:r>
          </a:p>
          <a:p>
            <a:r>
              <a:rPr lang="en-US" dirty="0"/>
              <a:t>    </a:t>
            </a:r>
          </a:p>
          <a:p>
            <a:r>
              <a:rPr lang="en-US" dirty="0" err="1"/>
              <a:t>draw_plane</a:t>
            </a:r>
            <a:r>
              <a:rPr lang="en-US" dirty="0"/>
              <a:t>()</a:t>
            </a:r>
          </a:p>
          <a:p>
            <a:r>
              <a:rPr lang="en-US" dirty="0"/>
              <a:t>graph (x) -&gt; </a:t>
            </a:r>
            <a:r>
              <a:rPr lang="en-US" dirty="0" err="1"/>
              <a:t>Math.sin</a:t>
            </a:r>
            <a:r>
              <a:rPr lang="en-US" dirty="0"/>
              <a:t>(x)</a:t>
            </a:r>
          </a:p>
          <a:p>
            <a:r>
              <a:rPr lang="en-US" dirty="0"/>
              <a:t>graph (x) -&gt; </a:t>
            </a:r>
            <a:r>
              <a:rPr lang="en-US" dirty="0" err="1"/>
              <a:t>Math.cos</a:t>
            </a:r>
            <a:r>
              <a:rPr lang="en-US" dirty="0"/>
              <a:t>(x)</a:t>
            </a:r>
          </a:p>
          <a:p>
            <a:r>
              <a:rPr lang="en-US" dirty="0"/>
              <a:t>graph (x) -&gt; </a:t>
            </a:r>
            <a:r>
              <a:rPr lang="en-US" dirty="0" err="1"/>
              <a:t>Math.tan</a:t>
            </a:r>
            <a:r>
              <a:rPr lang="en-US" dirty="0"/>
              <a:t>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4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 of Objects – Introduction but not an assignment. Will create a future section on </a:t>
            </a:r>
            <a:r>
              <a:rPr lang="en-US" dirty="0" err="1"/>
              <a:t>CoffeeScript</a:t>
            </a:r>
            <a:r>
              <a:rPr lang="en-US" dirty="0"/>
              <a:t> Objects.</a:t>
            </a:r>
          </a:p>
          <a:p>
            <a:endParaRPr lang="en-US" dirty="0"/>
          </a:p>
          <a:p>
            <a:r>
              <a:rPr lang="en-US" dirty="0"/>
              <a:t># Class to print Cartesian Plane and </a:t>
            </a:r>
          </a:p>
          <a:p>
            <a:r>
              <a:rPr lang="en-US" dirty="0"/>
              <a:t># to graph equations as f(x)</a:t>
            </a:r>
          </a:p>
          <a:p>
            <a:r>
              <a:rPr lang="en-US" dirty="0"/>
              <a:t>class Cartesian</a:t>
            </a:r>
          </a:p>
          <a:p>
            <a:r>
              <a:rPr lang="en-US" dirty="0"/>
              <a:t>    constructor: (@</a:t>
            </a:r>
            <a:r>
              <a:rPr lang="en-US" dirty="0" err="1"/>
              <a:t>center_x</a:t>
            </a:r>
            <a:r>
              <a:rPr lang="en-US" dirty="0"/>
              <a:t> , @</a:t>
            </a:r>
            <a:r>
              <a:rPr lang="en-US" dirty="0" err="1"/>
              <a:t>center_y</a:t>
            </a:r>
            <a:r>
              <a:rPr lang="en-US" dirty="0"/>
              <a:t>) -&gt;</a:t>
            </a:r>
          </a:p>
          <a:p>
            <a:r>
              <a:rPr lang="en-US" dirty="0"/>
              <a:t>        @</a:t>
            </a:r>
            <a:r>
              <a:rPr lang="en-US" dirty="0" err="1"/>
              <a:t>axis_color</a:t>
            </a:r>
            <a:r>
              <a:rPr lang="en-US" dirty="0"/>
              <a:t>=black</a:t>
            </a:r>
          </a:p>
          <a:p>
            <a:r>
              <a:rPr lang="en-US" dirty="0"/>
              <a:t>        @</a:t>
            </a:r>
            <a:r>
              <a:rPr lang="en-US" dirty="0" err="1"/>
              <a:t>axis_weight</a:t>
            </a:r>
            <a:r>
              <a:rPr lang="en-US" dirty="0"/>
              <a:t>=.5</a:t>
            </a:r>
          </a:p>
          <a:p>
            <a:r>
              <a:rPr lang="en-US" dirty="0"/>
              <a:t>        @</a:t>
            </a:r>
            <a:r>
              <a:rPr lang="en-US" dirty="0" err="1"/>
              <a:t>axis_label_color</a:t>
            </a:r>
            <a:r>
              <a:rPr lang="en-US" dirty="0"/>
              <a:t>=black</a:t>
            </a:r>
          </a:p>
          <a:p>
            <a:r>
              <a:rPr lang="en-US" dirty="0"/>
              <a:t>        @</a:t>
            </a:r>
            <a:r>
              <a:rPr lang="en-US" dirty="0" err="1"/>
              <a:t>axis_label</a:t>
            </a:r>
            <a:r>
              <a:rPr lang="en-US" dirty="0"/>
              <a:t>=true</a:t>
            </a:r>
          </a:p>
          <a:p>
            <a:r>
              <a:rPr lang="en-US" dirty="0"/>
              <a:t>        # Step size per point plotted</a:t>
            </a:r>
          </a:p>
          <a:p>
            <a:r>
              <a:rPr lang="en-US" dirty="0"/>
              <a:t>        @</a:t>
            </a:r>
            <a:r>
              <a:rPr lang="en-US" dirty="0" err="1"/>
              <a:t>graph_resolution</a:t>
            </a:r>
            <a:r>
              <a:rPr lang="en-US" dirty="0"/>
              <a:t>=.01</a:t>
            </a:r>
          </a:p>
          <a:p>
            <a:r>
              <a:rPr lang="en-US" dirty="0"/>
              <a:t>        # Line Graphing Options</a:t>
            </a:r>
          </a:p>
          <a:p>
            <a:r>
              <a:rPr lang="en-US" dirty="0"/>
              <a:t>        @</a:t>
            </a:r>
            <a:r>
              <a:rPr lang="en-US" dirty="0" err="1"/>
              <a:t>graph_line</a:t>
            </a:r>
            <a:r>
              <a:rPr lang="en-US" dirty="0"/>
              <a:t>=false</a:t>
            </a:r>
          </a:p>
          <a:p>
            <a:r>
              <a:rPr lang="en-US" dirty="0"/>
              <a:t>        @</a:t>
            </a:r>
            <a:r>
              <a:rPr lang="en-US" dirty="0" err="1"/>
              <a:t>graph_line_weight</a:t>
            </a:r>
            <a:r>
              <a:rPr lang="en-US" dirty="0"/>
              <a:t>=1</a:t>
            </a:r>
          </a:p>
          <a:p>
            <a:r>
              <a:rPr lang="en-US" dirty="0"/>
              <a:t>        @</a:t>
            </a:r>
            <a:r>
              <a:rPr lang="en-US" dirty="0" err="1"/>
              <a:t>graph_line_color</a:t>
            </a:r>
            <a:r>
              <a:rPr lang="en-US" dirty="0"/>
              <a:t>=green</a:t>
            </a:r>
          </a:p>
          <a:p>
            <a:r>
              <a:rPr lang="en-US" dirty="0"/>
              <a:t>        # Point Graphing Options</a:t>
            </a:r>
          </a:p>
          <a:p>
            <a:r>
              <a:rPr lang="en-US" dirty="0"/>
              <a:t>        @</a:t>
            </a:r>
            <a:r>
              <a:rPr lang="en-US" dirty="0" err="1"/>
              <a:t>graph_points</a:t>
            </a:r>
            <a:r>
              <a:rPr lang="en-US" dirty="0"/>
              <a:t>=true</a:t>
            </a:r>
          </a:p>
          <a:p>
            <a:r>
              <a:rPr lang="en-US" dirty="0"/>
              <a:t>        @</a:t>
            </a:r>
            <a:r>
              <a:rPr lang="en-US" dirty="0" err="1"/>
              <a:t>graph_point_color</a:t>
            </a:r>
            <a:r>
              <a:rPr lang="en-US" dirty="0"/>
              <a:t>=green</a:t>
            </a:r>
          </a:p>
          <a:p>
            <a:r>
              <a:rPr lang="en-US" dirty="0"/>
              <a:t>        @</a:t>
            </a:r>
            <a:r>
              <a:rPr lang="en-US" dirty="0" err="1"/>
              <a:t>graph_point_weight</a:t>
            </a:r>
            <a:r>
              <a:rPr lang="en-US" dirty="0"/>
              <a:t>=1</a:t>
            </a:r>
          </a:p>
          <a:p>
            <a:r>
              <a:rPr lang="en-US" dirty="0"/>
              <a:t>        @</a:t>
            </a:r>
            <a:r>
              <a:rPr lang="en-US" dirty="0" err="1"/>
              <a:t>grid_weight</a:t>
            </a:r>
            <a:r>
              <a:rPr lang="en-US" dirty="0"/>
              <a:t>=1</a:t>
            </a:r>
          </a:p>
          <a:p>
            <a:r>
              <a:rPr lang="en-US" dirty="0"/>
              <a:t>        @</a:t>
            </a:r>
            <a:r>
              <a:rPr lang="en-US" dirty="0" err="1"/>
              <a:t>grid_color</a:t>
            </a:r>
            <a:r>
              <a:rPr lang="en-US" dirty="0"/>
              <a:t>=</a:t>
            </a:r>
            <a:r>
              <a:rPr lang="en-US" dirty="0" err="1"/>
              <a:t>lightgray</a:t>
            </a:r>
            <a:endParaRPr lang="en-US" dirty="0"/>
          </a:p>
          <a:p>
            <a:r>
              <a:rPr lang="en-US" dirty="0"/>
              <a:t>        @</a:t>
            </a:r>
            <a:r>
              <a:rPr lang="en-US" dirty="0" err="1"/>
              <a:t>pixels_per_unit</a:t>
            </a:r>
            <a:r>
              <a:rPr lang="en-US" dirty="0"/>
              <a:t>=50</a:t>
            </a:r>
          </a:p>
          <a:p>
            <a:r>
              <a:rPr lang="en-US" dirty="0"/>
              <a:t>    </a:t>
            </a:r>
            <a:r>
              <a:rPr lang="en-US" dirty="0" err="1"/>
              <a:t>draw_axis</a:t>
            </a:r>
            <a:r>
              <a:rPr lang="en-US" dirty="0"/>
              <a:t>: -&gt;</a:t>
            </a:r>
          </a:p>
          <a:p>
            <a:r>
              <a:rPr lang="en-US" dirty="0"/>
              <a:t>        stroke @</a:t>
            </a:r>
            <a:r>
              <a:rPr lang="en-US" dirty="0" err="1"/>
              <a:t>axis_color</a:t>
            </a:r>
            <a:r>
              <a:rPr lang="en-US" dirty="0"/>
              <a:t>, @</a:t>
            </a:r>
            <a:r>
              <a:rPr lang="en-US" dirty="0" err="1"/>
              <a:t>axis_weight</a:t>
            </a:r>
            <a:endParaRPr lang="en-US" dirty="0"/>
          </a:p>
          <a:p>
            <a:r>
              <a:rPr lang="en-US" dirty="0"/>
              <a:t>        # Draw Axis Lines Y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0 , 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line 500, 0</a:t>
            </a:r>
          </a:p>
          <a:p>
            <a:r>
              <a:rPr lang="en-US" dirty="0"/>
              <a:t>        # Draw Axis Lines Y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@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    line 0, 500</a:t>
            </a:r>
          </a:p>
          <a:p>
            <a:r>
              <a:rPr lang="en-US" dirty="0"/>
              <a:t>    </a:t>
            </a:r>
            <a:r>
              <a:rPr lang="en-US" dirty="0" err="1"/>
              <a:t>draw_grid</a:t>
            </a:r>
            <a:r>
              <a:rPr lang="en-US" dirty="0"/>
              <a:t>: -&gt;</a:t>
            </a:r>
          </a:p>
          <a:p>
            <a:r>
              <a:rPr lang="en-US" dirty="0"/>
              <a:t>        # Draw X lines</a:t>
            </a:r>
          </a:p>
          <a:p>
            <a:r>
              <a:rPr lang="en-US" dirty="0"/>
              <a:t>        stroke @</a:t>
            </a:r>
            <a:r>
              <a:rPr lang="en-US" dirty="0" err="1"/>
              <a:t>grid_color</a:t>
            </a:r>
            <a:r>
              <a:rPr lang="en-US" dirty="0"/>
              <a:t>, @</a:t>
            </a:r>
            <a:r>
              <a:rPr lang="en-US" dirty="0" err="1"/>
              <a:t>grid_weight</a:t>
            </a:r>
            <a:r>
              <a:rPr lang="en-US" dirty="0"/>
              <a:t> 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center_y</a:t>
            </a:r>
            <a:r>
              <a:rPr lang="en-US" dirty="0"/>
              <a:t>-@</a:t>
            </a:r>
            <a:r>
              <a:rPr lang="en-US" dirty="0" err="1"/>
              <a:t>pixels_per_unit</a:t>
            </a:r>
            <a:r>
              <a:rPr lang="en-US" dirty="0"/>
              <a:t> .. 0 ] by -@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    line 500, 0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center_y</a:t>
            </a:r>
            <a:r>
              <a:rPr lang="en-US" dirty="0"/>
              <a:t>+@</a:t>
            </a:r>
            <a:r>
              <a:rPr lang="en-US" dirty="0" err="1"/>
              <a:t>pixels_per_unit</a:t>
            </a:r>
            <a:r>
              <a:rPr lang="en-US" dirty="0"/>
              <a:t> .. 500 ] by 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    line 500, 0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center_x</a:t>
            </a:r>
            <a:r>
              <a:rPr lang="en-US" dirty="0"/>
              <a:t>-@</a:t>
            </a:r>
            <a:r>
              <a:rPr lang="en-US" dirty="0" err="1"/>
              <a:t>pixels_per_unit</a:t>
            </a:r>
            <a:r>
              <a:rPr lang="en-US" dirty="0"/>
              <a:t> .. 0 ] by -@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    line 0, 500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center_x</a:t>
            </a:r>
            <a:r>
              <a:rPr lang="en-US" dirty="0"/>
              <a:t>+@</a:t>
            </a:r>
            <a:r>
              <a:rPr lang="en-US" dirty="0" err="1"/>
              <a:t>pixels_per_unit</a:t>
            </a:r>
            <a:r>
              <a:rPr lang="en-US" dirty="0"/>
              <a:t> .. 500 ] by 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    line 0, 500</a:t>
            </a:r>
          </a:p>
          <a:p>
            <a:r>
              <a:rPr lang="en-US" dirty="0"/>
              <a:t>    </a:t>
            </a:r>
            <a:r>
              <a:rPr lang="en-US" dirty="0" err="1"/>
              <a:t>draw_labels</a:t>
            </a:r>
            <a:r>
              <a:rPr lang="en-US" dirty="0"/>
              <a:t> : -&gt;</a:t>
            </a:r>
          </a:p>
          <a:p>
            <a:r>
              <a:rPr lang="en-US" dirty="0"/>
              <a:t>            color @</a:t>
            </a:r>
            <a:r>
              <a:rPr lang="en-US" dirty="0" err="1"/>
              <a:t>axis_label_color</a:t>
            </a:r>
            <a:endParaRPr lang="en-US" dirty="0"/>
          </a:p>
          <a:p>
            <a:r>
              <a:rPr lang="en-US" dirty="0"/>
              <a:t>            bold true</a:t>
            </a:r>
          </a:p>
          <a:p>
            <a:r>
              <a:rPr lang="en-US" dirty="0"/>
              <a:t>            font 15</a:t>
            </a:r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@</a:t>
            </a:r>
            <a:r>
              <a:rPr lang="en-US" dirty="0" err="1"/>
              <a:t>center_x</a:t>
            </a:r>
            <a:r>
              <a:rPr lang="en-US" dirty="0"/>
              <a:t> , 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move (500-@</a:t>
            </a:r>
            <a:r>
              <a:rPr lang="en-US" dirty="0" err="1"/>
              <a:t>center_x</a:t>
            </a:r>
            <a:r>
              <a:rPr lang="en-US" dirty="0"/>
              <a:t>)-7 , -3</a:t>
            </a:r>
          </a:p>
          <a:p>
            <a:r>
              <a:rPr lang="en-US" dirty="0"/>
              <a:t>            text "X"</a:t>
            </a:r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@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        move 7, 15</a:t>
            </a:r>
          </a:p>
          <a:p>
            <a:r>
              <a:rPr lang="en-US" dirty="0"/>
              <a:t>            text "Y"</a:t>
            </a:r>
          </a:p>
          <a:p>
            <a:r>
              <a:rPr lang="en-US" dirty="0"/>
              <a:t>    </a:t>
            </a:r>
            <a:r>
              <a:rPr lang="en-US" dirty="0" err="1"/>
              <a:t>draw_plane</a:t>
            </a:r>
            <a:r>
              <a:rPr lang="en-US" dirty="0"/>
              <a:t>: -&gt;</a:t>
            </a:r>
          </a:p>
          <a:p>
            <a:r>
              <a:rPr lang="en-US" dirty="0"/>
              <a:t>        </a:t>
            </a:r>
            <a:r>
              <a:rPr lang="en-US" dirty="0" err="1"/>
              <a:t>this.draw_grid</a:t>
            </a:r>
            <a:r>
              <a:rPr lang="en-US" dirty="0"/>
              <a:t>()</a:t>
            </a:r>
          </a:p>
          <a:p>
            <a:r>
              <a:rPr lang="en-US" dirty="0"/>
              <a:t>        </a:t>
            </a:r>
            <a:r>
              <a:rPr lang="en-US" dirty="0" err="1"/>
              <a:t>this.draw_axis</a:t>
            </a:r>
            <a:r>
              <a:rPr lang="en-US" dirty="0"/>
              <a:t>()</a:t>
            </a:r>
          </a:p>
          <a:p>
            <a:r>
              <a:rPr lang="en-US" dirty="0"/>
              <a:t>        </a:t>
            </a:r>
            <a:r>
              <a:rPr lang="en-US" dirty="0" err="1"/>
              <a:t>this.draw_labels</a:t>
            </a:r>
            <a:r>
              <a:rPr lang="en-US" dirty="0"/>
              <a:t>()</a:t>
            </a:r>
          </a:p>
          <a:p>
            <a:r>
              <a:rPr lang="en-US" dirty="0"/>
              <a:t>    graph: ( equation ) -&gt;</a:t>
            </a:r>
          </a:p>
          <a:p>
            <a:r>
              <a:rPr lang="en-US" dirty="0"/>
              <a:t>        if (@</a:t>
            </a:r>
            <a:r>
              <a:rPr lang="en-US" dirty="0" err="1"/>
              <a:t>graph_resolution</a:t>
            </a:r>
            <a:r>
              <a:rPr lang="en-US" dirty="0"/>
              <a:t> &lt;= 0)</a:t>
            </a:r>
          </a:p>
          <a:p>
            <a:r>
              <a:rPr lang="en-US" dirty="0"/>
              <a:t>            @</a:t>
            </a:r>
            <a:r>
              <a:rPr lang="en-US" dirty="0" err="1"/>
              <a:t>graph_resolution</a:t>
            </a:r>
            <a:r>
              <a:rPr lang="en-US" dirty="0"/>
              <a:t> = 1</a:t>
            </a:r>
          </a:p>
          <a:p>
            <a:r>
              <a:rPr lang="en-US" dirty="0"/>
              <a:t>        </a:t>
            </a:r>
            <a:r>
              <a:rPr lang="en-US" dirty="0" err="1"/>
              <a:t>x_min</a:t>
            </a:r>
            <a:r>
              <a:rPr lang="en-US" dirty="0"/>
              <a:t>=-@</a:t>
            </a:r>
            <a:r>
              <a:rPr lang="en-US" dirty="0" err="1"/>
              <a:t>center_x</a:t>
            </a:r>
            <a:r>
              <a:rPr lang="en-US" dirty="0"/>
              <a:t>/@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x_max</a:t>
            </a:r>
            <a:r>
              <a:rPr lang="en-US" dirty="0"/>
              <a:t>=(500-@</a:t>
            </a:r>
            <a:r>
              <a:rPr lang="en-US" dirty="0" err="1"/>
              <a:t>center_x</a:t>
            </a:r>
            <a:r>
              <a:rPr lang="en-US" dirty="0"/>
              <a:t>)/@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if @</a:t>
            </a:r>
            <a:r>
              <a:rPr lang="en-US" dirty="0" err="1"/>
              <a:t>graph_line</a:t>
            </a:r>
            <a:endParaRPr lang="en-US" dirty="0"/>
          </a:p>
          <a:p>
            <a:r>
              <a:rPr lang="en-US" dirty="0"/>
              <a:t>            # Don't draw first line</a:t>
            </a:r>
          </a:p>
          <a:p>
            <a:r>
              <a:rPr lang="en-US" dirty="0"/>
              <a:t>            stroke 0</a:t>
            </a:r>
          </a:p>
          <a:p>
            <a:r>
              <a:rPr lang="en-US" dirty="0"/>
              <a:t>            for </a:t>
            </a:r>
            <a:r>
              <a:rPr lang="en-US" dirty="0" err="1"/>
              <a:t>x_in</a:t>
            </a:r>
            <a:r>
              <a:rPr lang="en-US" dirty="0"/>
              <a:t> in [ </a:t>
            </a:r>
            <a:r>
              <a:rPr lang="en-US" dirty="0" err="1"/>
              <a:t>x_min</a:t>
            </a:r>
            <a:r>
              <a:rPr lang="en-US" dirty="0"/>
              <a:t> .. </a:t>
            </a:r>
            <a:r>
              <a:rPr lang="en-US" dirty="0" err="1"/>
              <a:t>x_max</a:t>
            </a:r>
            <a:r>
              <a:rPr lang="en-US" dirty="0"/>
              <a:t> ] by @</a:t>
            </a:r>
            <a:r>
              <a:rPr lang="en-US" dirty="0" err="1"/>
              <a:t>graph_resolution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y_out</a:t>
            </a:r>
            <a:r>
              <a:rPr lang="en-US" dirty="0"/>
              <a:t> = equation(</a:t>
            </a:r>
            <a:r>
              <a:rPr lang="en-US" dirty="0" err="1"/>
              <a:t>x_in</a:t>
            </a:r>
            <a:r>
              <a:rPr lang="en-US" dirty="0"/>
              <a:t>)</a:t>
            </a:r>
          </a:p>
          <a:p>
            <a:r>
              <a:rPr lang="en-US" dirty="0"/>
              <a:t>                </a:t>
            </a:r>
            <a:r>
              <a:rPr lang="en-US" dirty="0" err="1"/>
              <a:t>lineTo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moveTo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    stroke @</a:t>
            </a:r>
            <a:r>
              <a:rPr lang="en-US" dirty="0" err="1"/>
              <a:t>graph_line_color</a:t>
            </a:r>
            <a:r>
              <a:rPr lang="en-US" dirty="0"/>
              <a:t>, @</a:t>
            </a:r>
            <a:r>
              <a:rPr lang="en-US" dirty="0" err="1"/>
              <a:t>graph_line_weight</a:t>
            </a:r>
            <a:endParaRPr lang="en-US" dirty="0"/>
          </a:p>
          <a:p>
            <a:r>
              <a:rPr lang="en-US" dirty="0"/>
              <a:t>        if @</a:t>
            </a:r>
            <a:r>
              <a:rPr lang="en-US" dirty="0" err="1"/>
              <a:t>graph_points</a:t>
            </a:r>
            <a:endParaRPr lang="en-US" dirty="0"/>
          </a:p>
          <a:p>
            <a:r>
              <a:rPr lang="en-US" dirty="0"/>
              <a:t>            # </a:t>
            </a:r>
            <a:r>
              <a:rPr lang="en-US" dirty="0" err="1"/>
              <a:t>Dont</a:t>
            </a:r>
            <a:r>
              <a:rPr lang="en-US" dirty="0"/>
              <a:t> add stroke thickness to point</a:t>
            </a:r>
          </a:p>
          <a:p>
            <a:r>
              <a:rPr lang="en-US" dirty="0"/>
              <a:t>            stroke 0</a:t>
            </a:r>
          </a:p>
          <a:p>
            <a:r>
              <a:rPr lang="en-US" dirty="0"/>
              <a:t>            for </a:t>
            </a:r>
            <a:r>
              <a:rPr lang="en-US" dirty="0" err="1"/>
              <a:t>x_in</a:t>
            </a:r>
            <a:r>
              <a:rPr lang="en-US" dirty="0"/>
              <a:t> in [ </a:t>
            </a:r>
            <a:r>
              <a:rPr lang="en-US" dirty="0" err="1"/>
              <a:t>x_min</a:t>
            </a:r>
            <a:r>
              <a:rPr lang="en-US" dirty="0"/>
              <a:t> .. </a:t>
            </a:r>
            <a:r>
              <a:rPr lang="en-US" dirty="0" err="1"/>
              <a:t>x_max</a:t>
            </a:r>
            <a:r>
              <a:rPr lang="en-US" dirty="0"/>
              <a:t> ] by @</a:t>
            </a:r>
            <a:r>
              <a:rPr lang="en-US" dirty="0" err="1"/>
              <a:t>graph_resolution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y_out</a:t>
            </a:r>
            <a:r>
              <a:rPr lang="en-US" dirty="0"/>
              <a:t> = equation(</a:t>
            </a:r>
            <a:r>
              <a:rPr lang="en-US" dirty="0" err="1"/>
              <a:t>x_in</a:t>
            </a:r>
            <a:r>
              <a:rPr lang="en-US" dirty="0"/>
              <a:t>)</a:t>
            </a:r>
          </a:p>
          <a:p>
            <a:r>
              <a:rPr lang="en-US" dirty="0"/>
              <a:t>                </a:t>
            </a:r>
            <a:r>
              <a:rPr lang="en-US" dirty="0" err="1"/>
              <a:t>moveTo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    color @</a:t>
            </a:r>
            <a:r>
              <a:rPr lang="en-US" dirty="0" err="1"/>
              <a:t>graph_point_color</a:t>
            </a:r>
            <a:endParaRPr lang="en-US" dirty="0"/>
          </a:p>
          <a:p>
            <a:r>
              <a:rPr lang="en-US" dirty="0"/>
              <a:t>                circle @</a:t>
            </a:r>
            <a:r>
              <a:rPr lang="en-US" dirty="0" err="1"/>
              <a:t>graph_point_weight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my_graph</a:t>
            </a:r>
            <a:r>
              <a:rPr lang="en-US" dirty="0"/>
              <a:t> = new Cartesian( 250, 250 )</a:t>
            </a:r>
          </a:p>
          <a:p>
            <a:r>
              <a:rPr lang="en-US" dirty="0"/>
              <a:t># Draw the plane</a:t>
            </a:r>
          </a:p>
          <a:p>
            <a:r>
              <a:rPr lang="en-US" dirty="0" err="1"/>
              <a:t>my_graph.draw_plane</a:t>
            </a:r>
            <a:r>
              <a:rPr lang="en-US" dirty="0"/>
              <a:t>()</a:t>
            </a:r>
          </a:p>
          <a:p>
            <a:r>
              <a:rPr lang="en-US" dirty="0"/>
              <a:t># Graph some functions</a:t>
            </a:r>
          </a:p>
          <a:p>
            <a:r>
              <a:rPr lang="en-US" dirty="0" err="1"/>
              <a:t>my_graph.graph</a:t>
            </a:r>
            <a:r>
              <a:rPr lang="en-US" dirty="0"/>
              <a:t> (x) -&gt; </a:t>
            </a:r>
            <a:r>
              <a:rPr lang="en-US" dirty="0" err="1"/>
              <a:t>Math.sin</a:t>
            </a:r>
            <a:r>
              <a:rPr lang="en-US" dirty="0"/>
              <a:t>(x)</a:t>
            </a:r>
          </a:p>
          <a:p>
            <a:r>
              <a:rPr lang="en-US" dirty="0" err="1"/>
              <a:t>my_graph.graph</a:t>
            </a:r>
            <a:r>
              <a:rPr lang="en-US" dirty="0"/>
              <a:t> (x) -&gt; </a:t>
            </a:r>
            <a:r>
              <a:rPr lang="en-US" dirty="0" err="1"/>
              <a:t>Math.cos</a:t>
            </a:r>
            <a:r>
              <a:rPr lang="en-US" dirty="0"/>
              <a:t>(x)</a:t>
            </a:r>
          </a:p>
          <a:p>
            <a:r>
              <a:rPr lang="en-US" dirty="0" err="1"/>
              <a:t>my_graph.graph</a:t>
            </a:r>
            <a:r>
              <a:rPr lang="en-US" dirty="0"/>
              <a:t> (x) -&gt; </a:t>
            </a:r>
            <a:r>
              <a:rPr lang="en-US" dirty="0" err="1"/>
              <a:t>Math.tan</a:t>
            </a:r>
            <a:r>
              <a:rPr lang="en-US" dirty="0"/>
              <a:t>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4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something new is exciting and joyful, however; there will be times you feel like ripping your hair out.</a:t>
            </a:r>
          </a:p>
          <a:p>
            <a:endParaRPr lang="en-US" baseline="0" dirty="0"/>
          </a:p>
          <a:p>
            <a:r>
              <a:rPr lang="en-US" baseline="0" dirty="0"/>
              <a:t>Some of you may feel disgusted or sad if and when you can’t get something to work.</a:t>
            </a:r>
          </a:p>
          <a:p>
            <a:endParaRPr lang="en-US" baseline="0" dirty="0"/>
          </a:p>
          <a:p>
            <a:r>
              <a:rPr lang="en-US" baseline="0" dirty="0"/>
              <a:t>The only emotion I would like you all to throw away is ”Fear”, during this class you have nothing to be afraid of. </a:t>
            </a:r>
          </a:p>
          <a:p>
            <a:endParaRPr lang="en-US" baseline="0" dirty="0"/>
          </a:p>
          <a:p>
            <a:r>
              <a:rPr lang="en-US" baseline="0" dirty="0"/>
              <a:t>We will be hacking and modifying things but the best part is even if we break something it’s easy to get things working again.</a:t>
            </a:r>
          </a:p>
          <a:p>
            <a:endParaRPr lang="en-US" baseline="0" dirty="0"/>
          </a:p>
          <a:p>
            <a:r>
              <a:rPr lang="en-US" b="1" baseline="0" dirty="0"/>
              <a:t>By learning what not to do, you implicitly learn the right things to do.</a:t>
            </a:r>
          </a:p>
          <a:p>
            <a:endParaRPr lang="en-US" baseline="0" dirty="0"/>
          </a:p>
          <a:p>
            <a:r>
              <a:rPr lang="en-US" baseline="0" dirty="0"/>
              <a:t>The main thing I want all of you to do is </a:t>
            </a:r>
            <a:r>
              <a:rPr lang="en-US" b="1" baseline="0" dirty="0"/>
              <a:t>learn something new and explore the wonderful world of computing.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4 – Introduce more conditional operations and looping. By this time the students are pretty familiar with the core programming functions in </a:t>
            </a:r>
            <a:r>
              <a:rPr lang="en-US" dirty="0" err="1"/>
              <a:t>MakeArt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the class tell you the answers to the truth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4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CoffeeScript</a:t>
            </a:r>
            <a:r>
              <a:rPr lang="en-US" dirty="0"/>
              <a:t>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CoffeeScript</a:t>
            </a:r>
            <a:r>
              <a:rPr lang="en-US" dirty="0"/>
              <a:t>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 Logic Assignment Answer</a:t>
            </a:r>
          </a:p>
          <a:p>
            <a:endParaRPr lang="en-US" dirty="0"/>
          </a:p>
          <a:p>
            <a:r>
              <a:rPr lang="en-US" dirty="0"/>
              <a:t># Complex Logic Example</a:t>
            </a:r>
          </a:p>
          <a:p>
            <a:r>
              <a:rPr lang="en-US" dirty="0" err="1"/>
              <a:t>moveTo</a:t>
            </a:r>
            <a:r>
              <a:rPr lang="en-US" dirty="0"/>
              <a:t> 250, 250</a:t>
            </a:r>
          </a:p>
          <a:p>
            <a:r>
              <a:rPr lang="en-US" dirty="0"/>
              <a:t># My Cool </a:t>
            </a:r>
            <a:r>
              <a:rPr lang="en-US" dirty="0" err="1"/>
              <a:t>Functon</a:t>
            </a:r>
            <a:r>
              <a:rPr lang="en-US" dirty="0"/>
              <a:t>!!</a:t>
            </a:r>
          </a:p>
          <a:p>
            <a:r>
              <a:rPr lang="en-US" dirty="0" err="1"/>
              <a:t>what_am_i</a:t>
            </a:r>
            <a:r>
              <a:rPr lang="en-US" dirty="0"/>
              <a:t> = ( name , age ) -&gt;</a:t>
            </a:r>
          </a:p>
          <a:p>
            <a:r>
              <a:rPr lang="en-US" dirty="0"/>
              <a:t>    if age &lt; 0 </a:t>
            </a:r>
          </a:p>
          <a:p>
            <a:r>
              <a:rPr lang="en-US" dirty="0"/>
              <a:t>        text "#{name} you can't be [#{age}]"</a:t>
            </a:r>
          </a:p>
          <a:p>
            <a:r>
              <a:rPr lang="en-US" dirty="0"/>
              <a:t>    else if age &gt;= 0 and age &lt;= 17</a:t>
            </a:r>
          </a:p>
          <a:p>
            <a:r>
              <a:rPr lang="en-US" dirty="0"/>
              <a:t>        text "#{name} is a child age [#{age}]"</a:t>
            </a:r>
          </a:p>
          <a:p>
            <a:r>
              <a:rPr lang="en-US" dirty="0"/>
              <a:t>    else if age &gt;= 18 and age &lt;= 64</a:t>
            </a:r>
          </a:p>
          <a:p>
            <a:r>
              <a:rPr lang="en-US" dirty="0"/>
              <a:t>        text "#{name} is an adult age [#{age}]"</a:t>
            </a:r>
          </a:p>
          <a:p>
            <a:r>
              <a:rPr lang="en-US" dirty="0"/>
              <a:t>    else if age &gt;= 65 and age &lt;= 100</a:t>
            </a:r>
          </a:p>
          <a:p>
            <a:r>
              <a:rPr lang="en-US" dirty="0"/>
              <a:t>        text "#{name} is a senior age [#{age}]"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text "#{name} is a vampire age [#{age}]"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 </a:t>
            </a:r>
            <a:r>
              <a:rPr lang="en-US" dirty="0" err="1"/>
              <a:t>moveTo</a:t>
            </a:r>
            <a:r>
              <a:rPr lang="en-US" dirty="0"/>
              <a:t> 0, 0</a:t>
            </a:r>
          </a:p>
          <a:p>
            <a:endParaRPr lang="en-US" dirty="0"/>
          </a:p>
          <a:p>
            <a:r>
              <a:rPr lang="en-US" dirty="0" err="1"/>
              <a:t>what_am_i</a:t>
            </a:r>
            <a:r>
              <a:rPr lang="en-US" dirty="0"/>
              <a:t> "Ludvik Jerabek",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7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Coordinate Plane… Yes again.. Kids learn by repetition.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0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BBE443F-36B1-854F-A0B6-1C5D1CBF6ED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B2941C7-50F2-E74D-9B5F-BE6CF088FFD1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AD1A74F-53D9-4840-8A8B-8330AB69FD21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97BBF98-8B6E-8441-B38D-023371ECC388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45C7E44-0A39-0040-B490-3551CD73FE2B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C9473BF-C40B-4743-9C99-AA192C0E639C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D0F0192-A1F8-DA4C-9FD9-FA56223ED28D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B993ACD-9278-FB49-B0AE-B75F4FBB8149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792B066-4D45-1A4B-A471-2392431E6141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5464B9E-7F34-DC4D-B1A0-568579972D48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6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CFCB4D8-2095-8146-91D4-5E3DCF05659A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5FAB317-6B6E-8843-9627-73FE741EE60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A344C24-FE5D-2E44-8C98-57BC59FD4276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57B65B5-F85F-6948-908C-9329BB171B86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70DC968-C359-3E41-B538-7DE41FADEC53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A4D06E3-277A-0042-9F9E-701B9130FE13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6A8EB3B-584D-AB4F-9FAF-B417BBA23FF7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9B01446-D433-5244-BF2B-C3782749F25F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F806B4F-48B6-BE48-A857-3E467497BF56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86B2A88-E750-DF44-B273-E3480636288A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5DB43B6-DEB1-E847-9CE7-D3484F9691CC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44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6C60CC5-B94E-2F48-9E4A-35BCE39AAC76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CC33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2A069C1-C7FC-6B4F-812C-57DBC75A90D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C7C7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8EDF80F3-35AA-D44A-BE0F-1093757CEFE4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9900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1628"/>
            <a:ext cx="9144000" cy="1602786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Programing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 err="1"/>
              <a:t>MakeArt</a:t>
            </a:r>
            <a:br>
              <a:rPr lang="en-US" dirty="0"/>
            </a:br>
            <a:r>
              <a:rPr lang="en-US" dirty="0"/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138371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Rinse and Repeat – The for loop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66" y="1071469"/>
            <a:ext cx="9187068" cy="530960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45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While the water was running …  While Loop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1" y="1063752"/>
            <a:ext cx="9125618" cy="5310154"/>
          </a:xfrm>
        </p:spPr>
      </p:pic>
    </p:spTree>
    <p:extLst>
      <p:ext uri="{BB962C8B-B14F-4D97-AF65-F5344CB8AC3E}">
        <p14:creationId xmlns:p14="http://schemas.microsoft.com/office/powerpoint/2010/main" val="606851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Program – What Am I?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12</a:t>
            </a:fld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3368" y="1076236"/>
            <a:ext cx="9165264" cy="5317834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1885274" y="2150047"/>
            <a:ext cx="3739793" cy="26918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HIDDEN 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5826" y="1076236"/>
            <a:ext cx="9140349" cy="5301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Advanced Programming Assignment</a:t>
            </a:r>
            <a:endParaRPr lang="en-US" sz="1050" b="1" dirty="0"/>
          </a:p>
          <a:p>
            <a:pPr algn="ctr"/>
            <a:endParaRPr lang="en-US" sz="1050" dirty="0"/>
          </a:p>
          <a:p>
            <a:r>
              <a:rPr lang="en-US" sz="1400" dirty="0"/>
              <a:t>This assignment will test your understanding of functions, logic, and conditional statements. You should be able to use the comparison operators ( &gt;, &gt;=, &lt;, &lt;=, ==, != ) to solve the programming problem. </a:t>
            </a:r>
          </a:p>
          <a:p>
            <a:endParaRPr lang="en-US" sz="1400" b="1" dirty="0"/>
          </a:p>
          <a:p>
            <a:r>
              <a:rPr lang="en-US" sz="1400" b="1" dirty="0"/>
              <a:t>Program Requirements:</a:t>
            </a:r>
            <a:endParaRPr lang="en-US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A single function named “</a:t>
            </a:r>
            <a:r>
              <a:rPr lang="en-US" sz="1400" dirty="0" err="1"/>
              <a:t>what_am_i</a:t>
            </a:r>
            <a:r>
              <a:rPr lang="en-US" sz="1400" dirty="0"/>
              <a:t>” or “</a:t>
            </a:r>
            <a:r>
              <a:rPr lang="en-US" sz="1400" dirty="0" err="1"/>
              <a:t>whatAmI</a:t>
            </a:r>
            <a:r>
              <a:rPr lang="en-US" sz="1400" dirty="0"/>
              <a:t>” must be created.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This function must take two arguments name and 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The function should have logic to satisfy the following requirements: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Person with age under 0 is not alive and can’t exist.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Input Example: Willy, -1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Output Example:  Willy you can't be -1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Person with an age 0 to 17 is a child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Input Example: John, 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Output Example: John is a child age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Person with an age 18 to 64 is an adult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Input Example: Jane , 64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Output Example: Jane is an adult age 64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Person with an age 65 to 100 is a senior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Input Example: Elanor, 77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Output Example: Elanor is a senior age 77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Person with an age greater than 100 is a vampire or dinosaur.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Input Example: Vladimir , 101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Output Example: Vladimir is a vampire age 101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26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Cartesian Plane?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13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08997" y="1256145"/>
            <a:ext cx="10451380" cy="5043055"/>
            <a:chOff x="808997" y="1256145"/>
            <a:chExt cx="10451380" cy="5043055"/>
          </a:xfrm>
        </p:grpSpPr>
        <p:grpSp>
          <p:nvGrpSpPr>
            <p:cNvPr id="26" name="Group 25"/>
            <p:cNvGrpSpPr/>
            <p:nvPr/>
          </p:nvGrpSpPr>
          <p:grpSpPr>
            <a:xfrm>
              <a:off x="6280725" y="1256145"/>
              <a:ext cx="4979652" cy="5043055"/>
              <a:chOff x="6982691" y="1256145"/>
              <a:chExt cx="4979652" cy="504305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6" t="1739" r="2843" b="1635"/>
              <a:stretch/>
            </p:blipFill>
            <p:spPr>
              <a:xfrm>
                <a:off x="6982691" y="1256145"/>
                <a:ext cx="4979652" cy="5043055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7055984" y="1331884"/>
                <a:ext cx="841108" cy="88957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325308" y="2114042"/>
                <a:ext cx="11989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(0,0)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0770852" y="5115344"/>
                <a:ext cx="1191490" cy="1105279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9533181" y="4530569"/>
                <a:ext cx="23829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(500,500)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9501149" y="2636687"/>
                <a:ext cx="1080542" cy="1134026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9487579" y="2114042"/>
                <a:ext cx="21882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(250,250)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08997" y="1285704"/>
              <a:ext cx="4927058" cy="4934918"/>
              <a:chOff x="808997" y="1285704"/>
              <a:chExt cx="4927058" cy="493491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53" r="19720"/>
              <a:stretch/>
            </p:blipFill>
            <p:spPr>
              <a:xfrm>
                <a:off x="808997" y="1285704"/>
                <a:ext cx="4927058" cy="4934918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3308522" y="3770713"/>
                <a:ext cx="841108" cy="88957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3577846" y="4552871"/>
                <a:ext cx="11989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(0,0)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58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René Descartes Proud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44" y="1707958"/>
            <a:ext cx="2810249" cy="2810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1905" y="4555278"/>
            <a:ext cx="547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invention of Cartesian coordinates in the 17th century by René Descartes revolutionized mathematics by providing the first systematic link between Euclidean geometry and algebra.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8704" y="1069155"/>
            <a:ext cx="5427038" cy="530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1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Blowing René Descartes Mind!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6772" y="1072250"/>
            <a:ext cx="9118457" cy="53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0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Graphing Calculator! Sin(x), Cos(x), Tan(x)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063571"/>
            <a:ext cx="9144000" cy="53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it with class!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619" y="1079125"/>
            <a:ext cx="9110762" cy="53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5 -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5"/>
            <a:ext cx="10515600" cy="5154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 an example of AND logic.</a:t>
            </a:r>
          </a:p>
          <a:p>
            <a:pPr marL="0" indent="0">
              <a:buNone/>
            </a:pPr>
            <a:r>
              <a:rPr lang="en-US" dirty="0"/>
              <a:t>Give an example of OR logic.</a:t>
            </a:r>
          </a:p>
          <a:p>
            <a:pPr marL="0" indent="0">
              <a:buNone/>
            </a:pPr>
            <a:r>
              <a:rPr lang="en-US" dirty="0"/>
              <a:t>Give an example of NOT logic.</a:t>
            </a:r>
          </a:p>
          <a:p>
            <a:pPr marL="0" indent="0">
              <a:buNone/>
            </a:pPr>
            <a:r>
              <a:rPr lang="en-US" dirty="0"/>
              <a:t>What is a loop?</a:t>
            </a:r>
          </a:p>
          <a:p>
            <a:pPr marL="457200" lvl="1" indent="0">
              <a:buNone/>
            </a:pPr>
            <a:r>
              <a:rPr lang="en-US" dirty="0"/>
              <a:t>Write an example of a “For” loop</a:t>
            </a:r>
          </a:p>
          <a:p>
            <a:pPr marL="457200" lvl="1" indent="0">
              <a:buNone/>
            </a:pPr>
            <a:r>
              <a:rPr lang="en-US" dirty="0"/>
              <a:t>Write an example of a “While” loop</a:t>
            </a:r>
          </a:p>
          <a:p>
            <a:pPr marL="0" indent="0">
              <a:buNone/>
            </a:pPr>
            <a:r>
              <a:rPr lang="en-US" dirty="0"/>
              <a:t>What is wrong with the following loop?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18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8200" y="4460745"/>
            <a:ext cx="4441723" cy="1317600"/>
            <a:chOff x="0" y="897726"/>
            <a:chExt cx="10515600" cy="1317600"/>
          </a:xfrm>
        </p:grpSpPr>
        <p:sp>
          <p:nvSpPr>
            <p:cNvPr id="14" name="Rectangle 13"/>
            <p:cNvSpPr/>
            <p:nvPr/>
          </p:nvSpPr>
          <p:spPr>
            <a:xfrm>
              <a:off x="0" y="897726"/>
              <a:ext cx="10515600" cy="1317600"/>
            </a:xfrm>
            <a:prstGeom prst="rect">
              <a:avLst/>
            </a:prstGeom>
            <a:solidFill>
              <a:srgbClr val="66CC33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0" y="897726"/>
              <a:ext cx="10515600" cy="1317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213360" bIns="240030" numCol="1" spcCol="1270" anchor="t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3000" kern="1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838200" y="4510164"/>
            <a:ext cx="4441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n=99</a:t>
            </a:r>
          </a:p>
          <a:p>
            <a:pPr lvl="1"/>
            <a:r>
              <a:rPr lang="en-US" dirty="0"/>
              <a:t>while n &lt; 100</a:t>
            </a:r>
          </a:p>
          <a:p>
            <a:pPr lvl="1"/>
            <a:r>
              <a:rPr lang="en-US" dirty="0"/>
              <a:t>	text “This is #{n}”</a:t>
            </a:r>
          </a:p>
          <a:p>
            <a:pPr lvl="1"/>
            <a:r>
              <a:rPr lang="en-US" dirty="0"/>
              <a:t>	n--</a:t>
            </a:r>
          </a:p>
        </p:txBody>
      </p:sp>
    </p:spTree>
    <p:extLst>
      <p:ext uri="{BB962C8B-B14F-4D97-AF65-F5344CB8AC3E}">
        <p14:creationId xmlns:p14="http://schemas.microsoft.com/office/powerpoint/2010/main" val="59895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 so far?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12" y="1579087"/>
            <a:ext cx="2967354" cy="43446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20" y="1545533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92" y="3435620"/>
            <a:ext cx="1945740" cy="2488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770210"/>
            <a:ext cx="3220825" cy="31535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386" y="1579087"/>
            <a:ext cx="1929647" cy="4349819"/>
          </a:xfrm>
          <a:prstGeom prst="rect">
            <a:avLst/>
          </a:prstGeom>
          <a:effectLst>
            <a:outerShdw blurRad="76200" dist="241300" dir="1764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77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5777" y="1282700"/>
            <a:ext cx="2635356" cy="495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Agenda – Week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963"/>
            <a:ext cx="8911442" cy="5398875"/>
          </a:xfrm>
        </p:spPr>
        <p:txBody>
          <a:bodyPr>
            <a:normAutofit/>
          </a:bodyPr>
          <a:lstStyle/>
          <a:p>
            <a:r>
              <a:rPr lang="en-US" dirty="0"/>
              <a:t>Review Advanced Programming (Part 1)</a:t>
            </a:r>
          </a:p>
          <a:p>
            <a:pPr lvl="1"/>
            <a:r>
              <a:rPr lang="en-US" dirty="0"/>
              <a:t>Boolean Logic</a:t>
            </a:r>
          </a:p>
          <a:p>
            <a:pPr lvl="2"/>
            <a:r>
              <a:rPr lang="en-US" dirty="0"/>
              <a:t>And, Or, Not</a:t>
            </a:r>
          </a:p>
          <a:p>
            <a:pPr lvl="2"/>
            <a:r>
              <a:rPr lang="en-US" dirty="0"/>
              <a:t>Conditions (Comparison)</a:t>
            </a:r>
            <a:endParaRPr lang="en-US" sz="2800" dirty="0"/>
          </a:p>
          <a:p>
            <a:pPr lvl="1"/>
            <a:r>
              <a:rPr lang="en-US" dirty="0"/>
              <a:t>Function &amp; Variable Definition Structure</a:t>
            </a:r>
          </a:p>
          <a:p>
            <a:r>
              <a:rPr lang="en-US" u="sng" dirty="0"/>
              <a:t>No More Training Wheels Part 2</a:t>
            </a:r>
            <a:endParaRPr lang="en-US" sz="1100" dirty="0"/>
          </a:p>
          <a:p>
            <a:pPr lvl="1"/>
            <a:r>
              <a:rPr lang="en-US" dirty="0"/>
              <a:t>Conditional (IF) Programming Logic</a:t>
            </a:r>
          </a:p>
          <a:p>
            <a:pPr lvl="2"/>
            <a:r>
              <a:rPr lang="en-US" sz="2200" dirty="0"/>
              <a:t>Greater Than or Equal To</a:t>
            </a:r>
          </a:p>
          <a:p>
            <a:pPr lvl="2"/>
            <a:r>
              <a:rPr lang="en-US" sz="2200" dirty="0"/>
              <a:t>Less Than or Equal To</a:t>
            </a:r>
          </a:p>
          <a:p>
            <a:pPr lvl="1"/>
            <a:r>
              <a:rPr lang="en-US" dirty="0"/>
              <a:t>Looping</a:t>
            </a:r>
          </a:p>
          <a:p>
            <a:pPr lvl="2"/>
            <a:r>
              <a:rPr lang="en-US" sz="2200" dirty="0"/>
              <a:t>For Loop</a:t>
            </a:r>
          </a:p>
          <a:p>
            <a:pPr lvl="2"/>
            <a:r>
              <a:rPr lang="en-US" sz="2200" dirty="0"/>
              <a:t>While Loop</a:t>
            </a:r>
          </a:p>
          <a:p>
            <a:pPr lvl="1"/>
            <a:r>
              <a:rPr lang="en-US" sz="2600" dirty="0"/>
              <a:t>Make a Graph (Basic / Advanced)</a:t>
            </a:r>
          </a:p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u="sng" dirty="0"/>
              <a:t>Truth Tables</a:t>
            </a:r>
            <a:r>
              <a:rPr lang="en-US" dirty="0"/>
              <a:t> Aren't Lying - Review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400823"/>
              </p:ext>
            </p:extLst>
          </p:nvPr>
        </p:nvGraphicFramePr>
        <p:xfrm>
          <a:off x="42561" y="1802620"/>
          <a:ext cx="4553197" cy="4533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9334">
                  <a:extLst>
                    <a:ext uri="{9D8B030D-6E8A-4147-A177-3AD203B41FA5}">
                      <a16:colId xmlns:a16="http://schemas.microsoft.com/office/drawing/2014/main" val="1222568229"/>
                    </a:ext>
                  </a:extLst>
                </a:gridCol>
                <a:gridCol w="786524">
                  <a:extLst>
                    <a:ext uri="{9D8B030D-6E8A-4147-A177-3AD203B41FA5}">
                      <a16:colId xmlns:a16="http://schemas.microsoft.com/office/drawing/2014/main" val="2602612404"/>
                    </a:ext>
                  </a:extLst>
                </a:gridCol>
                <a:gridCol w="2927339">
                  <a:extLst>
                    <a:ext uri="{9D8B030D-6E8A-4147-A177-3AD203B41FA5}">
                      <a16:colId xmlns:a16="http://schemas.microsoft.com/office/drawing/2014/main" val="2849855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X∧Y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5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5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2539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316067"/>
              </p:ext>
            </p:extLst>
          </p:nvPr>
        </p:nvGraphicFramePr>
        <p:xfrm>
          <a:off x="4958944" y="1802620"/>
          <a:ext cx="4553197" cy="45339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9334">
                  <a:extLst>
                    <a:ext uri="{9D8B030D-6E8A-4147-A177-3AD203B41FA5}">
                      <a16:colId xmlns:a16="http://schemas.microsoft.com/office/drawing/2014/main" val="1222568229"/>
                    </a:ext>
                  </a:extLst>
                </a:gridCol>
                <a:gridCol w="786525">
                  <a:extLst>
                    <a:ext uri="{9D8B030D-6E8A-4147-A177-3AD203B41FA5}">
                      <a16:colId xmlns:a16="http://schemas.microsoft.com/office/drawing/2014/main" val="2602612404"/>
                    </a:ext>
                  </a:extLst>
                </a:gridCol>
                <a:gridCol w="2927338">
                  <a:extLst>
                    <a:ext uri="{9D8B030D-6E8A-4147-A177-3AD203B41FA5}">
                      <a16:colId xmlns:a16="http://schemas.microsoft.com/office/drawing/2014/main" val="2849855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X∨Y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5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59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325399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724266"/>
              </p:ext>
            </p:extLst>
          </p:nvPr>
        </p:nvGraphicFramePr>
        <p:xfrm>
          <a:off x="9875327" y="1802620"/>
          <a:ext cx="2255648" cy="2720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717">
                  <a:extLst>
                    <a:ext uri="{9D8B030D-6E8A-4147-A177-3AD203B41FA5}">
                      <a16:colId xmlns:a16="http://schemas.microsoft.com/office/drawing/2014/main" val="1222568229"/>
                    </a:ext>
                  </a:extLst>
                </a:gridCol>
                <a:gridCol w="1340931">
                  <a:extLst>
                    <a:ext uri="{9D8B030D-6E8A-4147-A177-3AD203B41FA5}">
                      <a16:colId xmlns:a16="http://schemas.microsoft.com/office/drawing/2014/main" val="2602612404"/>
                    </a:ext>
                  </a:extLst>
                </a:gridCol>
              </a:tblGrid>
              <a:tr h="610411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¬X</a:t>
                      </a:r>
                      <a:endParaRPr lang="en-US" sz="535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354812"/>
                  </a:ext>
                </a:extLst>
              </a:tr>
              <a:tr h="610411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076122"/>
                  </a:ext>
                </a:extLst>
              </a:tr>
              <a:tr h="610411">
                <a:tc>
                  <a:txBody>
                    <a:bodyPr/>
                    <a:lstStyle/>
                    <a:p>
                      <a:pPr algn="ctr"/>
                      <a:r>
                        <a:rPr lang="en-US" sz="53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3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679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560" y="1045027"/>
            <a:ext cx="4553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AND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8943" y="1045027"/>
            <a:ext cx="4553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OR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75326" y="1045027"/>
            <a:ext cx="2255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NOT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Function?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In programming, a </a:t>
            </a:r>
            <a:r>
              <a:rPr lang="en-US" b="0" u="sng" dirty="0"/>
              <a:t>named section</a:t>
            </a:r>
            <a:r>
              <a:rPr lang="en-US" b="0" dirty="0"/>
              <a:t> of a program that performs a </a:t>
            </a:r>
            <a:r>
              <a:rPr lang="en-US" b="0" u="sng" dirty="0"/>
              <a:t>specific task</a:t>
            </a:r>
            <a:r>
              <a:rPr lang="en-US" b="0" dirty="0"/>
              <a:t>. In this sense, a function is a type of </a:t>
            </a:r>
            <a:r>
              <a:rPr lang="en-US" b="0" u="sng" dirty="0"/>
              <a:t>procedure</a:t>
            </a:r>
            <a:r>
              <a:rPr lang="en-US" b="0" dirty="0"/>
              <a:t> or </a:t>
            </a:r>
            <a:r>
              <a:rPr lang="en-US" b="0" u="sng" dirty="0"/>
              <a:t>routine</a:t>
            </a:r>
            <a:r>
              <a:rPr lang="en-US" b="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Brace 8"/>
          <p:cNvSpPr/>
          <p:nvPr/>
        </p:nvSpPr>
        <p:spPr>
          <a:xfrm>
            <a:off x="6243782" y="3934691"/>
            <a:ext cx="711200" cy="6650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3" y="404867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Body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2244437" y="4511052"/>
            <a:ext cx="4802909" cy="75681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Statement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126511" y="4511052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Value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547091" y="3872834"/>
            <a:ext cx="5500255" cy="17408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3" y="5366304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Name</a:t>
            </a:r>
          </a:p>
        </p:txBody>
      </p:sp>
      <p:sp>
        <p:nvSpPr>
          <p:cNvPr id="17" name="Freeform: Shape 16"/>
          <p:cNvSpPr/>
          <p:nvPr/>
        </p:nvSpPr>
        <p:spPr>
          <a:xfrm flipV="1">
            <a:off x="6643265" y="2970482"/>
            <a:ext cx="2842487" cy="669412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166046"/>
              <a:gd name="connsiteY0" fmla="*/ 0 h 1191489"/>
              <a:gd name="connsiteX1" fmla="*/ 3166046 w 3166046"/>
              <a:gd name="connsiteY1" fmla="*/ 1141250 h 1191489"/>
              <a:gd name="connsiteX0" fmla="*/ 0 w 3166046"/>
              <a:gd name="connsiteY0" fmla="*/ 0 h 1357157"/>
              <a:gd name="connsiteX1" fmla="*/ 3166046 w 3166046"/>
              <a:gd name="connsiteY1" fmla="*/ 1141250 h 1357157"/>
              <a:gd name="connsiteX0" fmla="*/ 0 w 3128754"/>
              <a:gd name="connsiteY0" fmla="*/ 0 h 1357157"/>
              <a:gd name="connsiteX1" fmla="*/ 3128754 w 3128754"/>
              <a:gd name="connsiteY1" fmla="*/ 1141250 h 1357157"/>
              <a:gd name="connsiteX0" fmla="*/ 0 w 3158588"/>
              <a:gd name="connsiteY0" fmla="*/ 0 h 1533790"/>
              <a:gd name="connsiteX1" fmla="*/ 3158588 w 3158588"/>
              <a:gd name="connsiteY1" fmla="*/ 1424989 h 1533790"/>
              <a:gd name="connsiteX0" fmla="*/ 0 w 3158588"/>
              <a:gd name="connsiteY0" fmla="*/ 0 h 1806586"/>
              <a:gd name="connsiteX1" fmla="*/ 3158588 w 3158588"/>
              <a:gd name="connsiteY1" fmla="*/ 1774209 h 1806586"/>
              <a:gd name="connsiteX0" fmla="*/ 0 w 3158588"/>
              <a:gd name="connsiteY0" fmla="*/ 0 h 1774209"/>
              <a:gd name="connsiteX1" fmla="*/ 3158588 w 3158588"/>
              <a:gd name="connsiteY1" fmla="*/ 1774209 h 1774209"/>
              <a:gd name="connsiteX0" fmla="*/ 0 w 3158588"/>
              <a:gd name="connsiteY0" fmla="*/ 0 h 3313410"/>
              <a:gd name="connsiteX1" fmla="*/ 3158588 w 3158588"/>
              <a:gd name="connsiteY1" fmla="*/ 1774209 h 3313410"/>
              <a:gd name="connsiteX0" fmla="*/ 0 w 3232104"/>
              <a:gd name="connsiteY0" fmla="*/ 0 h 2337082"/>
              <a:gd name="connsiteX1" fmla="*/ 3232104 w 3232104"/>
              <a:gd name="connsiteY1" fmla="*/ 384892 h 2337082"/>
              <a:gd name="connsiteX0" fmla="*/ 0 w 3232104"/>
              <a:gd name="connsiteY0" fmla="*/ 0 h 2649781"/>
              <a:gd name="connsiteX1" fmla="*/ 3232104 w 3232104"/>
              <a:gd name="connsiteY1" fmla="*/ 384892 h 26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2104" h="2649781">
                <a:moveTo>
                  <a:pt x="0" y="0"/>
                </a:moveTo>
                <a:cubicBezTo>
                  <a:pt x="663136" y="3017249"/>
                  <a:pt x="2245529" y="3862855"/>
                  <a:pt x="3232104" y="3848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21071" y="3520335"/>
            <a:ext cx="2971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Arguments</a:t>
            </a:r>
          </a:p>
        </p:txBody>
      </p:sp>
    </p:spTree>
    <p:extLst>
      <p:ext uri="{BB962C8B-B14F-4D97-AF65-F5344CB8AC3E}">
        <p14:creationId xmlns:p14="http://schemas.microsoft.com/office/powerpoint/2010/main" val="25190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In computer programming, a </a:t>
            </a:r>
            <a:r>
              <a:rPr lang="en-US" b="0" u="sng" dirty="0"/>
              <a:t>variable</a:t>
            </a:r>
            <a:r>
              <a:rPr lang="en-US" b="0" dirty="0"/>
              <a:t> or </a:t>
            </a:r>
            <a:r>
              <a:rPr lang="en-US" b="0" u="sng" dirty="0"/>
              <a:t>scalar</a:t>
            </a:r>
            <a:r>
              <a:rPr lang="en-US" b="0" dirty="0"/>
              <a:t> is a </a:t>
            </a:r>
            <a:r>
              <a:rPr lang="en-US" b="0" u="sng" dirty="0"/>
              <a:t>storage location</a:t>
            </a:r>
            <a:r>
              <a:rPr lang="en-US" b="0" dirty="0"/>
              <a:t> paired with an associated </a:t>
            </a:r>
            <a:r>
              <a:rPr lang="en-US" b="0" u="sng" dirty="0"/>
              <a:t>symbolic name</a:t>
            </a:r>
            <a:r>
              <a:rPr lang="en-US" b="0" dirty="0"/>
              <a:t>, which contains some known or unknown quantity of information referred to as a </a:t>
            </a:r>
            <a:r>
              <a:rPr lang="en-US" b="0" u="sng" dirty="0"/>
              <a:t>value</a:t>
            </a:r>
            <a:r>
              <a:rPr lang="en-US" b="0" dirty="0"/>
              <a:t>.</a:t>
            </a:r>
            <a:endParaRPr lang="en-US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2803" y="404867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endParaRPr lang="en-US" sz="2000" b="1" dirty="0"/>
          </a:p>
        </p:txBody>
      </p:sp>
      <p:sp>
        <p:nvSpPr>
          <p:cNvPr id="11" name="Freeform: Shape 10"/>
          <p:cNvSpPr/>
          <p:nvPr/>
        </p:nvSpPr>
        <p:spPr>
          <a:xfrm>
            <a:off x="1985819" y="4511052"/>
            <a:ext cx="5061528" cy="75681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Assignment Operator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126511" y="4511052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Value of String Type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394691" y="4465384"/>
            <a:ext cx="5652655" cy="114833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3" y="5366304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Variable Name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3445165" y="3531007"/>
            <a:ext cx="2424549" cy="2033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218254"/>
              <a:gd name="connsiteY0" fmla="*/ 0 h 745869"/>
              <a:gd name="connsiteX1" fmla="*/ 3218254 w 3218254"/>
              <a:gd name="connsiteY1" fmla="*/ 305211 h 745869"/>
              <a:gd name="connsiteX0" fmla="*/ 0 w 3218254"/>
              <a:gd name="connsiteY0" fmla="*/ 0 h 393621"/>
              <a:gd name="connsiteX1" fmla="*/ 3218254 w 3218254"/>
              <a:gd name="connsiteY1" fmla="*/ 305211 h 393621"/>
              <a:gd name="connsiteX0" fmla="*/ 0 w 3230608"/>
              <a:gd name="connsiteY0" fmla="*/ 0 h 456024"/>
              <a:gd name="connsiteX1" fmla="*/ 3230608 w 3230608"/>
              <a:gd name="connsiteY1" fmla="*/ 405936 h 456024"/>
              <a:gd name="connsiteX0" fmla="*/ 0 w 3242962"/>
              <a:gd name="connsiteY0" fmla="*/ 0 h 554497"/>
              <a:gd name="connsiteX1" fmla="*/ 3242962 w 3242962"/>
              <a:gd name="connsiteY1" fmla="*/ 531844 h 55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962" h="554497">
                <a:moveTo>
                  <a:pt x="0" y="0"/>
                </a:moveTo>
                <a:cubicBezTo>
                  <a:pt x="737839" y="584625"/>
                  <a:pt x="715277" y="587262"/>
                  <a:pt x="3242962" y="53184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2878" y="333095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Value of Integer Type</a:t>
            </a:r>
          </a:p>
        </p:txBody>
      </p:sp>
    </p:spTree>
    <p:extLst>
      <p:ext uri="{BB962C8B-B14F-4D97-AF65-F5344CB8AC3E}">
        <p14:creationId xmlns:p14="http://schemas.microsoft.com/office/powerpoint/2010/main" val="39625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must be at least 42 inches to ride! (&gt;=)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63" y="1079019"/>
            <a:ext cx="9090675" cy="5294071"/>
          </a:xfrm>
        </p:spPr>
      </p:pic>
    </p:spTree>
    <p:extLst>
      <p:ext uri="{BB962C8B-B14F-4D97-AF65-F5344CB8AC3E}">
        <p14:creationId xmlns:p14="http://schemas.microsoft.com/office/powerpoint/2010/main" val="91239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bag must weigh 52lbs or less! (&lt;=)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8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3367"/>
            <a:ext cx="9144000" cy="5299880"/>
          </a:xfrm>
        </p:spPr>
      </p:pic>
    </p:spTree>
    <p:extLst>
      <p:ext uri="{BB962C8B-B14F-4D97-AF65-F5344CB8AC3E}">
        <p14:creationId xmlns:p14="http://schemas.microsoft.com/office/powerpoint/2010/main" val="150383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Decisions - If, Else If, Else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294" y="1073393"/>
            <a:ext cx="9081413" cy="52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15315"/>
      </p:ext>
    </p:extLst>
  </p:cSld>
  <p:clrMapOvr>
    <a:masterClrMapping/>
  </p:clrMapOvr>
</p:sld>
</file>

<file path=ppt/theme/theme1.xml><?xml version="1.0" encoding="utf-8"?>
<a:theme xmlns:a="http://schemas.openxmlformats.org/drawingml/2006/main" name="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 Fonts">
      <a:majorFont>
        <a:latin typeface="Lilita One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2.xml><?xml version="1.0" encoding="utf-8"?>
<a:theme xmlns:a="http://schemas.openxmlformats.org/drawingml/2006/main" name="5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3.xml><?xml version="1.0" encoding="utf-8"?>
<a:theme xmlns:a="http://schemas.openxmlformats.org/drawingml/2006/main" name="6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BTFE</Template>
  <TotalTime>2452</TotalTime>
  <Words>3346</Words>
  <Application>Microsoft Office PowerPoint</Application>
  <PresentationFormat>Widescreen</PresentationFormat>
  <Paragraphs>501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Lilita One</vt:lpstr>
      <vt:lpstr>Arial</vt:lpstr>
      <vt:lpstr>Leelawadee UI</vt:lpstr>
      <vt:lpstr>Quicksand</vt:lpstr>
      <vt:lpstr>Calibri</vt:lpstr>
      <vt:lpstr>BTFE</vt:lpstr>
      <vt:lpstr>5_BTFE</vt:lpstr>
      <vt:lpstr>6_BTFE</vt:lpstr>
      <vt:lpstr>Advanced Programing in MakeArt (Part 2)</vt:lpstr>
      <vt:lpstr>How are we doing so far?</vt:lpstr>
      <vt:lpstr>Learning Agenda – Week 5</vt:lpstr>
      <vt:lpstr>The Truth Tables Aren't Lying - Review</vt:lpstr>
      <vt:lpstr>What’s a Function?</vt:lpstr>
      <vt:lpstr>What’s a Variable?</vt:lpstr>
      <vt:lpstr>You must be at least 42 inches to ride! (&gt;=)</vt:lpstr>
      <vt:lpstr>Your bag must weigh 52lbs or less! (&lt;=)</vt:lpstr>
      <vt:lpstr>Making Decisions - If, Else If, Else</vt:lpstr>
      <vt:lpstr>Rinse and Repeat – The for loop</vt:lpstr>
      <vt:lpstr>While the water was running …  While Loop</vt:lpstr>
      <vt:lpstr>Custom Program – What Am I?</vt:lpstr>
      <vt:lpstr>Remember the Cartesian Plane?</vt:lpstr>
      <vt:lpstr>Making René Descartes Proud</vt:lpstr>
      <vt:lpstr>Blowing René Descartes Mind!</vt:lpstr>
      <vt:lpstr>Graphing Calculator! Sin(x), Cos(x), Tan(x)</vt:lpstr>
      <vt:lpstr>Doing it with class!</vt:lpstr>
      <vt:lpstr>Week 5 -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Ludvik Jerabek</dc:creator>
  <cp:lastModifiedBy>Ludvik Jerabek</cp:lastModifiedBy>
  <cp:revision>157</cp:revision>
  <dcterms:created xsi:type="dcterms:W3CDTF">2016-11-13T16:40:31Z</dcterms:created>
  <dcterms:modified xsi:type="dcterms:W3CDTF">2017-02-12T19:31:34Z</dcterms:modified>
</cp:coreProperties>
</file>