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0" r:id="rId1"/>
    <p:sldMasterId id="2147483700" r:id="rId2"/>
    <p:sldMasterId id="2147483708" r:id="rId3"/>
  </p:sldMasterIdLst>
  <p:notesMasterIdLst>
    <p:notesMasterId r:id="rId26"/>
  </p:notesMasterIdLst>
  <p:sldIdLst>
    <p:sldId id="256" r:id="rId4"/>
    <p:sldId id="260" r:id="rId5"/>
    <p:sldId id="257" r:id="rId6"/>
    <p:sldId id="278" r:id="rId7"/>
    <p:sldId id="279" r:id="rId8"/>
    <p:sldId id="284" r:id="rId9"/>
    <p:sldId id="285" r:id="rId10"/>
    <p:sldId id="280" r:id="rId11"/>
    <p:sldId id="281" r:id="rId12"/>
    <p:sldId id="282" r:id="rId13"/>
    <p:sldId id="291" r:id="rId14"/>
    <p:sldId id="289" r:id="rId15"/>
    <p:sldId id="292" r:id="rId16"/>
    <p:sldId id="290" r:id="rId17"/>
    <p:sldId id="293" r:id="rId18"/>
    <p:sldId id="294" r:id="rId19"/>
    <p:sldId id="305" r:id="rId20"/>
    <p:sldId id="296" r:id="rId21"/>
    <p:sldId id="295" r:id="rId22"/>
    <p:sldId id="297" r:id="rId23"/>
    <p:sldId id="298" r:id="rId24"/>
    <p:sldId id="311" r:id="rId25"/>
  </p:sldIdLst>
  <p:sldSz cx="12192000" cy="6858000"/>
  <p:notesSz cx="6858000" cy="9144000"/>
  <p:embeddedFontLst>
    <p:embeddedFont>
      <p:font typeface="Leelawadee UI" panose="020B0502040204020203" pitchFamily="34" charset="-34"/>
      <p:regular r:id="rId27"/>
      <p:bold r:id="rId28"/>
    </p:embeddedFont>
    <p:embeddedFont>
      <p:font typeface="Lilita One" panose="02000000000000000000" pitchFamily="2" charset="0"/>
      <p:regular r:id="rId29"/>
    </p:embeddedFont>
    <p:embeddedFont>
      <p:font typeface="Quicksand" panose="02070303000000060000" pitchFamily="18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33"/>
    <a:srgbClr val="56BD83"/>
    <a:srgbClr val="ADAE40"/>
    <a:srgbClr val="EDE259"/>
    <a:srgbClr val="A5D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96" autoAdjust="0"/>
    <p:restoredTop sz="86806" autoAdjust="0"/>
  </p:normalViewPr>
  <p:slideViewPr>
    <p:cSldViewPr snapToGrid="0">
      <p:cViewPr varScale="1">
        <p:scale>
          <a:sx n="97" d="100"/>
          <a:sy n="97" d="100"/>
        </p:scale>
        <p:origin x="144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font" Target="fonts/font8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7.fntdata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E544ED-1C08-4524-B651-1AA49FF1313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D478C6-18BF-4247-96C3-A1BB538E0FF9}">
      <dgm:prSet phldrT="[Text]" custT="1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sz="2800" dirty="0" err="1"/>
            <a:t>CoffeeScript</a:t>
          </a:r>
          <a:r>
            <a:rPr lang="en-US" sz="2800" dirty="0"/>
            <a:t> Function Example</a:t>
          </a:r>
        </a:p>
      </dgm:t>
    </dgm:pt>
    <dgm:pt modelId="{5D6B7AF5-B9C6-44F9-B902-67FEB86A4248}" type="parTrans" cxnId="{28AD7998-426A-44A0-A601-99622D014125}">
      <dgm:prSet/>
      <dgm:spPr/>
      <dgm:t>
        <a:bodyPr/>
        <a:lstStyle/>
        <a:p>
          <a:endParaRPr lang="en-US"/>
        </a:p>
      </dgm:t>
    </dgm:pt>
    <dgm:pt modelId="{71D03D9E-70B0-42DB-9008-F24623410733}" type="sibTrans" cxnId="{28AD7998-426A-44A0-A601-99622D014125}">
      <dgm:prSet/>
      <dgm:spPr/>
      <dgm:t>
        <a:bodyPr/>
        <a:lstStyle/>
        <a:p>
          <a:endParaRPr lang="en-US"/>
        </a:p>
      </dgm:t>
    </dgm:pt>
    <dgm:pt modelId="{BBDC95ED-CE4A-4D0A-A60B-BE83C4BA4D67}">
      <dgm:prSet phldrT="[Text]"/>
      <dgm:spPr>
        <a:solidFill>
          <a:srgbClr val="66CC33">
            <a:alpha val="90000"/>
          </a:srgbClr>
        </a:solidFill>
      </dgm:spPr>
      <dgm:t>
        <a:bodyPr/>
        <a:lstStyle/>
        <a:p>
          <a:pPr algn="l">
            <a:buNone/>
          </a:pPr>
          <a:r>
            <a:rPr lang="en-US" dirty="0" err="1"/>
            <a:t>ThisIsAFunctionName</a:t>
          </a:r>
          <a:r>
            <a:rPr lang="en-US" dirty="0"/>
            <a:t> = (argument1, argument2) -&gt;</a:t>
          </a:r>
        </a:p>
      </dgm:t>
    </dgm:pt>
    <dgm:pt modelId="{005C175A-0958-4233-98DE-E0935B89C9F9}" type="parTrans" cxnId="{EE08F45C-FD4E-4BD8-A828-8C00BD48F4F3}">
      <dgm:prSet/>
      <dgm:spPr/>
      <dgm:t>
        <a:bodyPr/>
        <a:lstStyle/>
        <a:p>
          <a:endParaRPr lang="en-US"/>
        </a:p>
      </dgm:t>
    </dgm:pt>
    <dgm:pt modelId="{3754C88A-BD7B-4AB6-A349-07FFCA67B6DA}" type="sibTrans" cxnId="{EE08F45C-FD4E-4BD8-A828-8C00BD48F4F3}">
      <dgm:prSet/>
      <dgm:spPr/>
      <dgm:t>
        <a:bodyPr/>
        <a:lstStyle/>
        <a:p>
          <a:endParaRPr lang="en-US"/>
        </a:p>
      </dgm:t>
    </dgm:pt>
    <dgm:pt modelId="{8CAF6C64-416B-4F62-981B-5E248DA7C6D5}">
      <dgm:prSet phldrT="[Text]"/>
      <dgm:spPr>
        <a:solidFill>
          <a:srgbClr val="66CC33">
            <a:alpha val="90000"/>
          </a:srgbClr>
        </a:solidFill>
      </dgm:spPr>
      <dgm:t>
        <a:bodyPr/>
        <a:lstStyle/>
        <a:p>
          <a:pPr algn="l">
            <a:buNone/>
          </a:pPr>
          <a:r>
            <a:rPr lang="en-US" dirty="0"/>
            <a:t>		result = argument1 + argument2</a:t>
          </a:r>
        </a:p>
      </dgm:t>
    </dgm:pt>
    <dgm:pt modelId="{4233FEE7-18E4-4575-9726-E8330CA37DEE}" type="parTrans" cxnId="{E59E3D18-ED67-42B3-A14B-DAD3FC30FE5A}">
      <dgm:prSet/>
      <dgm:spPr/>
      <dgm:t>
        <a:bodyPr/>
        <a:lstStyle/>
        <a:p>
          <a:endParaRPr lang="en-US"/>
        </a:p>
      </dgm:t>
    </dgm:pt>
    <dgm:pt modelId="{A702D16D-5F6E-4C89-BD26-4633B59540D7}" type="sibTrans" cxnId="{E59E3D18-ED67-42B3-A14B-DAD3FC30FE5A}">
      <dgm:prSet/>
      <dgm:spPr/>
      <dgm:t>
        <a:bodyPr/>
        <a:lstStyle/>
        <a:p>
          <a:endParaRPr lang="en-US"/>
        </a:p>
      </dgm:t>
    </dgm:pt>
    <dgm:pt modelId="{2731E9B6-E3D5-40CE-A065-EEF0C88E06EF}">
      <dgm:prSet phldrT="[Text]"/>
      <dgm:spPr>
        <a:solidFill>
          <a:srgbClr val="66CC33">
            <a:alpha val="90000"/>
          </a:srgbClr>
        </a:solidFill>
      </dgm:spPr>
      <dgm:t>
        <a:bodyPr/>
        <a:lstStyle/>
        <a:p>
          <a:pPr algn="l">
            <a:buNone/>
          </a:pPr>
          <a:r>
            <a:rPr lang="en-US" dirty="0"/>
            <a:t># This is a comment and helps make your code readable</a:t>
          </a:r>
        </a:p>
      </dgm:t>
    </dgm:pt>
    <dgm:pt modelId="{C83BA451-CF02-493E-AA62-65A07A490097}" type="parTrans" cxnId="{32A2EB4E-B251-48A7-BA5A-A36ECC16D6E0}">
      <dgm:prSet/>
      <dgm:spPr/>
      <dgm:t>
        <a:bodyPr/>
        <a:lstStyle/>
        <a:p>
          <a:endParaRPr lang="en-US"/>
        </a:p>
      </dgm:t>
    </dgm:pt>
    <dgm:pt modelId="{208B3C17-EF74-425D-8BD8-D904AC40C076}" type="sibTrans" cxnId="{32A2EB4E-B251-48A7-BA5A-A36ECC16D6E0}">
      <dgm:prSet/>
      <dgm:spPr/>
      <dgm:t>
        <a:bodyPr/>
        <a:lstStyle/>
        <a:p>
          <a:endParaRPr lang="en-US"/>
        </a:p>
      </dgm:t>
    </dgm:pt>
    <dgm:pt modelId="{190932B7-63D5-46D2-9465-8D619E3B85C9}">
      <dgm:prSet phldrT="[Text]"/>
      <dgm:spPr>
        <a:solidFill>
          <a:srgbClr val="66CC33">
            <a:alpha val="90000"/>
          </a:srgbClr>
        </a:solidFill>
      </dgm:spPr>
      <dgm:t>
        <a:bodyPr/>
        <a:lstStyle/>
        <a:p>
          <a:pPr algn="l">
            <a:buNone/>
          </a:pPr>
          <a:r>
            <a:rPr lang="en-US" dirty="0"/>
            <a:t>		return result</a:t>
          </a:r>
        </a:p>
      </dgm:t>
    </dgm:pt>
    <dgm:pt modelId="{1CD608B6-C8A9-447C-AED5-BF1CA9DFBF28}" type="parTrans" cxnId="{23BB1AE2-577D-4026-B7AA-17767A9EC0C0}">
      <dgm:prSet/>
      <dgm:spPr/>
      <dgm:t>
        <a:bodyPr/>
        <a:lstStyle/>
        <a:p>
          <a:endParaRPr lang="en-US"/>
        </a:p>
      </dgm:t>
    </dgm:pt>
    <dgm:pt modelId="{9F6C818E-52D2-41B4-BDED-EC68E08C51FA}" type="sibTrans" cxnId="{23BB1AE2-577D-4026-B7AA-17767A9EC0C0}">
      <dgm:prSet/>
      <dgm:spPr/>
      <dgm:t>
        <a:bodyPr/>
        <a:lstStyle/>
        <a:p>
          <a:endParaRPr lang="en-US"/>
        </a:p>
      </dgm:t>
    </dgm:pt>
    <dgm:pt modelId="{09A1280A-3254-4E2B-851F-E96F4945F49A}" type="pres">
      <dgm:prSet presAssocID="{0EE544ED-1C08-4524-B651-1AA49FF1313F}" presName="Name0" presStyleCnt="0">
        <dgm:presLayoutVars>
          <dgm:dir/>
          <dgm:animLvl val="lvl"/>
          <dgm:resizeHandles val="exact"/>
        </dgm:presLayoutVars>
      </dgm:prSet>
      <dgm:spPr/>
    </dgm:pt>
    <dgm:pt modelId="{C08C7A37-854A-4F0A-B6F5-97B2EB496BE1}" type="pres">
      <dgm:prSet presAssocID="{9BD478C6-18BF-4247-96C3-A1BB538E0FF9}" presName="composite" presStyleCnt="0"/>
      <dgm:spPr/>
    </dgm:pt>
    <dgm:pt modelId="{3DEE2475-C29D-44A9-87C8-064EC5C4E69C}" type="pres">
      <dgm:prSet presAssocID="{9BD478C6-18BF-4247-96C3-A1BB538E0FF9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AB798FB4-B44C-43D1-963E-49446B0900DD}" type="pres">
      <dgm:prSet presAssocID="{9BD478C6-18BF-4247-96C3-A1BB538E0FF9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28AD7998-426A-44A0-A601-99622D014125}" srcId="{0EE544ED-1C08-4524-B651-1AA49FF1313F}" destId="{9BD478C6-18BF-4247-96C3-A1BB538E0FF9}" srcOrd="0" destOrd="0" parTransId="{5D6B7AF5-B9C6-44F9-B902-67FEB86A4248}" sibTransId="{71D03D9E-70B0-42DB-9008-F24623410733}"/>
    <dgm:cxn modelId="{EE08F45C-FD4E-4BD8-A828-8C00BD48F4F3}" srcId="{9BD478C6-18BF-4247-96C3-A1BB538E0FF9}" destId="{BBDC95ED-CE4A-4D0A-A60B-BE83C4BA4D67}" srcOrd="1" destOrd="0" parTransId="{005C175A-0958-4233-98DE-E0935B89C9F9}" sibTransId="{3754C88A-BD7B-4AB6-A349-07FFCA67B6DA}"/>
    <dgm:cxn modelId="{32A2EB4E-B251-48A7-BA5A-A36ECC16D6E0}" srcId="{9BD478C6-18BF-4247-96C3-A1BB538E0FF9}" destId="{2731E9B6-E3D5-40CE-A065-EEF0C88E06EF}" srcOrd="0" destOrd="0" parTransId="{C83BA451-CF02-493E-AA62-65A07A490097}" sibTransId="{208B3C17-EF74-425D-8BD8-D904AC40C076}"/>
    <dgm:cxn modelId="{B688D560-2D05-4DFB-838E-7C123E774DAB}" type="presOf" srcId="{190932B7-63D5-46D2-9465-8D619E3B85C9}" destId="{AB798FB4-B44C-43D1-963E-49446B0900DD}" srcOrd="0" destOrd="3" presId="urn:microsoft.com/office/officeart/2005/8/layout/hList1"/>
    <dgm:cxn modelId="{6FB33670-9081-45D3-9514-4DE29E9C432F}" type="presOf" srcId="{8CAF6C64-416B-4F62-981B-5E248DA7C6D5}" destId="{AB798FB4-B44C-43D1-963E-49446B0900DD}" srcOrd="0" destOrd="2" presId="urn:microsoft.com/office/officeart/2005/8/layout/hList1"/>
    <dgm:cxn modelId="{6749EF13-0323-42D4-AC1A-0819CDB221CB}" type="presOf" srcId="{9BD478C6-18BF-4247-96C3-A1BB538E0FF9}" destId="{3DEE2475-C29D-44A9-87C8-064EC5C4E69C}" srcOrd="0" destOrd="0" presId="urn:microsoft.com/office/officeart/2005/8/layout/hList1"/>
    <dgm:cxn modelId="{E59E3D18-ED67-42B3-A14B-DAD3FC30FE5A}" srcId="{BBDC95ED-CE4A-4D0A-A60B-BE83C4BA4D67}" destId="{8CAF6C64-416B-4F62-981B-5E248DA7C6D5}" srcOrd="0" destOrd="0" parTransId="{4233FEE7-18E4-4575-9726-E8330CA37DEE}" sibTransId="{A702D16D-5F6E-4C89-BD26-4633B59540D7}"/>
    <dgm:cxn modelId="{5621C4BE-1107-4CA4-A41E-73587C1E1A49}" type="presOf" srcId="{0EE544ED-1C08-4524-B651-1AA49FF1313F}" destId="{09A1280A-3254-4E2B-851F-E96F4945F49A}" srcOrd="0" destOrd="0" presId="urn:microsoft.com/office/officeart/2005/8/layout/hList1"/>
    <dgm:cxn modelId="{23BB1AE2-577D-4026-B7AA-17767A9EC0C0}" srcId="{8CAF6C64-416B-4F62-981B-5E248DA7C6D5}" destId="{190932B7-63D5-46D2-9465-8D619E3B85C9}" srcOrd="0" destOrd="0" parTransId="{1CD608B6-C8A9-447C-AED5-BF1CA9DFBF28}" sibTransId="{9F6C818E-52D2-41B4-BDED-EC68E08C51FA}"/>
    <dgm:cxn modelId="{CCDFDE02-3CA5-4988-845A-B0E1AB0CFDA8}" type="presOf" srcId="{BBDC95ED-CE4A-4D0A-A60B-BE83C4BA4D67}" destId="{AB798FB4-B44C-43D1-963E-49446B0900DD}" srcOrd="0" destOrd="1" presId="urn:microsoft.com/office/officeart/2005/8/layout/hList1"/>
    <dgm:cxn modelId="{17CBD1E8-1E80-4582-8112-F5285DB25BDE}" type="presOf" srcId="{2731E9B6-E3D5-40CE-A065-EEF0C88E06EF}" destId="{AB798FB4-B44C-43D1-963E-49446B0900DD}" srcOrd="0" destOrd="0" presId="urn:microsoft.com/office/officeart/2005/8/layout/hList1"/>
    <dgm:cxn modelId="{2B61EA08-001C-4330-B699-2FF0DC3AA3F7}" type="presParOf" srcId="{09A1280A-3254-4E2B-851F-E96F4945F49A}" destId="{C08C7A37-854A-4F0A-B6F5-97B2EB496BE1}" srcOrd="0" destOrd="0" presId="urn:microsoft.com/office/officeart/2005/8/layout/hList1"/>
    <dgm:cxn modelId="{4EC50D29-E13C-462F-9BA0-A5E5406C1CE6}" type="presParOf" srcId="{C08C7A37-854A-4F0A-B6F5-97B2EB496BE1}" destId="{3DEE2475-C29D-44A9-87C8-064EC5C4E69C}" srcOrd="0" destOrd="0" presId="urn:microsoft.com/office/officeart/2005/8/layout/hList1"/>
    <dgm:cxn modelId="{6E4345A4-1B69-44CA-BEA6-5DA0D9E8C468}" type="presParOf" srcId="{C08C7A37-854A-4F0A-B6F5-97B2EB496BE1}" destId="{AB798FB4-B44C-43D1-963E-49446B0900D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E544ED-1C08-4524-B651-1AA49FF1313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D478C6-18BF-4247-96C3-A1BB538E0FF9}">
      <dgm:prSet phldrT="[Text]" custT="1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sz="2800" dirty="0" err="1"/>
            <a:t>CoffeeScript</a:t>
          </a:r>
          <a:r>
            <a:rPr lang="en-US" sz="2800" dirty="0"/>
            <a:t> Variable Examples</a:t>
          </a:r>
        </a:p>
      </dgm:t>
    </dgm:pt>
    <dgm:pt modelId="{5D6B7AF5-B9C6-44F9-B902-67FEB86A4248}" type="parTrans" cxnId="{28AD7998-426A-44A0-A601-99622D014125}">
      <dgm:prSet/>
      <dgm:spPr/>
      <dgm:t>
        <a:bodyPr/>
        <a:lstStyle/>
        <a:p>
          <a:endParaRPr lang="en-US"/>
        </a:p>
      </dgm:t>
    </dgm:pt>
    <dgm:pt modelId="{71D03D9E-70B0-42DB-9008-F24623410733}" type="sibTrans" cxnId="{28AD7998-426A-44A0-A601-99622D014125}">
      <dgm:prSet/>
      <dgm:spPr/>
      <dgm:t>
        <a:bodyPr/>
        <a:lstStyle/>
        <a:p>
          <a:endParaRPr lang="en-US"/>
        </a:p>
      </dgm:t>
    </dgm:pt>
    <dgm:pt modelId="{2731E9B6-E3D5-40CE-A065-EEF0C88E06EF}">
      <dgm:prSet phldrT="[Text]"/>
      <dgm:spPr>
        <a:solidFill>
          <a:srgbClr val="66CC33">
            <a:alpha val="90000"/>
          </a:srgbClr>
        </a:solidFill>
      </dgm:spPr>
      <dgm:t>
        <a:bodyPr/>
        <a:lstStyle/>
        <a:p>
          <a:pPr algn="l">
            <a:buNone/>
          </a:pPr>
          <a:r>
            <a:rPr lang="en-US" dirty="0" err="1"/>
            <a:t>my_age</a:t>
          </a:r>
          <a:r>
            <a:rPr lang="en-US" dirty="0"/>
            <a:t> = 10</a:t>
          </a:r>
        </a:p>
      </dgm:t>
    </dgm:pt>
    <dgm:pt modelId="{C83BA451-CF02-493E-AA62-65A07A490097}" type="parTrans" cxnId="{32A2EB4E-B251-48A7-BA5A-A36ECC16D6E0}">
      <dgm:prSet/>
      <dgm:spPr/>
      <dgm:t>
        <a:bodyPr/>
        <a:lstStyle/>
        <a:p>
          <a:endParaRPr lang="en-US"/>
        </a:p>
      </dgm:t>
    </dgm:pt>
    <dgm:pt modelId="{208B3C17-EF74-425D-8BD8-D904AC40C076}" type="sibTrans" cxnId="{32A2EB4E-B251-48A7-BA5A-A36ECC16D6E0}">
      <dgm:prSet/>
      <dgm:spPr/>
      <dgm:t>
        <a:bodyPr/>
        <a:lstStyle/>
        <a:p>
          <a:endParaRPr lang="en-US"/>
        </a:p>
      </dgm:t>
    </dgm:pt>
    <dgm:pt modelId="{8D4F7DD6-886D-4BB6-871E-601CB01D26D5}">
      <dgm:prSet phldrT="[Text]"/>
      <dgm:spPr>
        <a:solidFill>
          <a:srgbClr val="66CC33">
            <a:alpha val="90000"/>
          </a:srgbClr>
        </a:solidFill>
      </dgm:spPr>
      <dgm:t>
        <a:bodyPr/>
        <a:lstStyle/>
        <a:p>
          <a:pPr algn="l">
            <a:buNone/>
          </a:pPr>
          <a:r>
            <a:rPr lang="en-US" dirty="0"/>
            <a:t>first = “</a:t>
          </a:r>
          <a:r>
            <a:rPr lang="en-US" dirty="0" err="1"/>
            <a:t>Spongebob</a:t>
          </a:r>
          <a:r>
            <a:rPr lang="en-US" dirty="0"/>
            <a:t>”</a:t>
          </a:r>
        </a:p>
      </dgm:t>
    </dgm:pt>
    <dgm:pt modelId="{4C17C853-7661-49BA-BBEB-E06A1DAC3547}" type="parTrans" cxnId="{CC73AE31-5365-4DE4-90B9-45C5FB25E8B0}">
      <dgm:prSet/>
      <dgm:spPr/>
      <dgm:t>
        <a:bodyPr/>
        <a:lstStyle/>
        <a:p>
          <a:endParaRPr lang="en-US"/>
        </a:p>
      </dgm:t>
    </dgm:pt>
    <dgm:pt modelId="{7840057C-F741-4B07-AE54-BBE90BAB6502}" type="sibTrans" cxnId="{CC73AE31-5365-4DE4-90B9-45C5FB25E8B0}">
      <dgm:prSet/>
      <dgm:spPr/>
      <dgm:t>
        <a:bodyPr/>
        <a:lstStyle/>
        <a:p>
          <a:endParaRPr lang="en-US"/>
        </a:p>
      </dgm:t>
    </dgm:pt>
    <dgm:pt modelId="{09A1280A-3254-4E2B-851F-E96F4945F49A}" type="pres">
      <dgm:prSet presAssocID="{0EE544ED-1C08-4524-B651-1AA49FF1313F}" presName="Name0" presStyleCnt="0">
        <dgm:presLayoutVars>
          <dgm:dir/>
          <dgm:animLvl val="lvl"/>
          <dgm:resizeHandles val="exact"/>
        </dgm:presLayoutVars>
      </dgm:prSet>
      <dgm:spPr/>
    </dgm:pt>
    <dgm:pt modelId="{C08C7A37-854A-4F0A-B6F5-97B2EB496BE1}" type="pres">
      <dgm:prSet presAssocID="{9BD478C6-18BF-4247-96C3-A1BB538E0FF9}" presName="composite" presStyleCnt="0"/>
      <dgm:spPr/>
    </dgm:pt>
    <dgm:pt modelId="{3DEE2475-C29D-44A9-87C8-064EC5C4E69C}" type="pres">
      <dgm:prSet presAssocID="{9BD478C6-18BF-4247-96C3-A1BB538E0FF9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AB798FB4-B44C-43D1-963E-49446B0900DD}" type="pres">
      <dgm:prSet presAssocID="{9BD478C6-18BF-4247-96C3-A1BB538E0FF9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28AD7998-426A-44A0-A601-99622D014125}" srcId="{0EE544ED-1C08-4524-B651-1AA49FF1313F}" destId="{9BD478C6-18BF-4247-96C3-A1BB538E0FF9}" srcOrd="0" destOrd="0" parTransId="{5D6B7AF5-B9C6-44F9-B902-67FEB86A4248}" sibTransId="{71D03D9E-70B0-42DB-9008-F24623410733}"/>
    <dgm:cxn modelId="{03922E7A-2AF6-4421-A275-E928579453CB}" type="presOf" srcId="{8D4F7DD6-886D-4BB6-871E-601CB01D26D5}" destId="{AB798FB4-B44C-43D1-963E-49446B0900DD}" srcOrd="0" destOrd="1" presId="urn:microsoft.com/office/officeart/2005/8/layout/hList1"/>
    <dgm:cxn modelId="{32A2EB4E-B251-48A7-BA5A-A36ECC16D6E0}" srcId="{9BD478C6-18BF-4247-96C3-A1BB538E0FF9}" destId="{2731E9B6-E3D5-40CE-A065-EEF0C88E06EF}" srcOrd="0" destOrd="0" parTransId="{C83BA451-CF02-493E-AA62-65A07A490097}" sibTransId="{208B3C17-EF74-425D-8BD8-D904AC40C076}"/>
    <dgm:cxn modelId="{6749EF13-0323-42D4-AC1A-0819CDB221CB}" type="presOf" srcId="{9BD478C6-18BF-4247-96C3-A1BB538E0FF9}" destId="{3DEE2475-C29D-44A9-87C8-064EC5C4E69C}" srcOrd="0" destOrd="0" presId="urn:microsoft.com/office/officeart/2005/8/layout/hList1"/>
    <dgm:cxn modelId="{CC73AE31-5365-4DE4-90B9-45C5FB25E8B0}" srcId="{9BD478C6-18BF-4247-96C3-A1BB538E0FF9}" destId="{8D4F7DD6-886D-4BB6-871E-601CB01D26D5}" srcOrd="1" destOrd="0" parTransId="{4C17C853-7661-49BA-BBEB-E06A1DAC3547}" sibTransId="{7840057C-F741-4B07-AE54-BBE90BAB6502}"/>
    <dgm:cxn modelId="{5621C4BE-1107-4CA4-A41E-73587C1E1A49}" type="presOf" srcId="{0EE544ED-1C08-4524-B651-1AA49FF1313F}" destId="{09A1280A-3254-4E2B-851F-E96F4945F49A}" srcOrd="0" destOrd="0" presId="urn:microsoft.com/office/officeart/2005/8/layout/hList1"/>
    <dgm:cxn modelId="{17CBD1E8-1E80-4582-8112-F5285DB25BDE}" type="presOf" srcId="{2731E9B6-E3D5-40CE-A065-EEF0C88E06EF}" destId="{AB798FB4-B44C-43D1-963E-49446B0900DD}" srcOrd="0" destOrd="0" presId="urn:microsoft.com/office/officeart/2005/8/layout/hList1"/>
    <dgm:cxn modelId="{2B61EA08-001C-4330-B699-2FF0DC3AA3F7}" type="presParOf" srcId="{09A1280A-3254-4E2B-851F-E96F4945F49A}" destId="{C08C7A37-854A-4F0A-B6F5-97B2EB496BE1}" srcOrd="0" destOrd="0" presId="urn:microsoft.com/office/officeart/2005/8/layout/hList1"/>
    <dgm:cxn modelId="{4EC50D29-E13C-462F-9BA0-A5E5406C1CE6}" type="presParOf" srcId="{C08C7A37-854A-4F0A-B6F5-97B2EB496BE1}" destId="{3DEE2475-C29D-44A9-87C8-064EC5C4E69C}" srcOrd="0" destOrd="0" presId="urn:microsoft.com/office/officeart/2005/8/layout/hList1"/>
    <dgm:cxn modelId="{6E4345A4-1B69-44CA-BEA6-5DA0D9E8C468}" type="presParOf" srcId="{C08C7A37-854A-4F0A-B6F5-97B2EB496BE1}" destId="{AB798FB4-B44C-43D1-963E-49446B0900D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E544ED-1C08-4524-B651-1AA49FF1313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D478C6-18BF-4247-96C3-A1BB538E0FF9}">
      <dgm:prSet phldrT="[Text]" custT="1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sz="2800" dirty="0"/>
            <a:t>C++ Function Example</a:t>
          </a:r>
        </a:p>
      </dgm:t>
    </dgm:pt>
    <dgm:pt modelId="{5D6B7AF5-B9C6-44F9-B902-67FEB86A4248}" type="parTrans" cxnId="{28AD7998-426A-44A0-A601-99622D014125}">
      <dgm:prSet/>
      <dgm:spPr/>
      <dgm:t>
        <a:bodyPr/>
        <a:lstStyle/>
        <a:p>
          <a:endParaRPr lang="en-US"/>
        </a:p>
      </dgm:t>
    </dgm:pt>
    <dgm:pt modelId="{71D03D9E-70B0-42DB-9008-F24623410733}" type="sibTrans" cxnId="{28AD7998-426A-44A0-A601-99622D014125}">
      <dgm:prSet/>
      <dgm:spPr/>
      <dgm:t>
        <a:bodyPr/>
        <a:lstStyle/>
        <a:p>
          <a:endParaRPr lang="en-US"/>
        </a:p>
      </dgm:t>
    </dgm:pt>
    <dgm:pt modelId="{BBDC95ED-CE4A-4D0A-A60B-BE83C4BA4D67}">
      <dgm:prSet phldrT="[Text]"/>
      <dgm:spPr>
        <a:solidFill>
          <a:srgbClr val="66CC33">
            <a:alpha val="90000"/>
          </a:srgbClr>
        </a:solidFill>
      </dgm:spPr>
      <dgm:t>
        <a:bodyPr/>
        <a:lstStyle/>
        <a:p>
          <a:pPr algn="l">
            <a:buNone/>
          </a:pPr>
          <a:r>
            <a:rPr lang="en-US" dirty="0" err="1"/>
            <a:t>int</a:t>
          </a:r>
          <a:r>
            <a:rPr lang="en-US" dirty="0"/>
            <a:t> </a:t>
          </a:r>
          <a:r>
            <a:rPr lang="en-US" dirty="0" err="1"/>
            <a:t>ThisIsAFunctionName</a:t>
          </a:r>
          <a:r>
            <a:rPr lang="en-US" dirty="0"/>
            <a:t> (</a:t>
          </a:r>
          <a:r>
            <a:rPr lang="en-US" dirty="0" err="1"/>
            <a:t>int</a:t>
          </a:r>
          <a:r>
            <a:rPr lang="en-US" dirty="0"/>
            <a:t> x, </a:t>
          </a:r>
          <a:r>
            <a:rPr lang="en-US" dirty="0" err="1"/>
            <a:t>int</a:t>
          </a:r>
          <a:r>
            <a:rPr lang="en-US" dirty="0"/>
            <a:t> y)</a:t>
          </a:r>
        </a:p>
      </dgm:t>
    </dgm:pt>
    <dgm:pt modelId="{005C175A-0958-4233-98DE-E0935B89C9F9}" type="parTrans" cxnId="{EE08F45C-FD4E-4BD8-A828-8C00BD48F4F3}">
      <dgm:prSet/>
      <dgm:spPr/>
      <dgm:t>
        <a:bodyPr/>
        <a:lstStyle/>
        <a:p>
          <a:endParaRPr lang="en-US"/>
        </a:p>
      </dgm:t>
    </dgm:pt>
    <dgm:pt modelId="{3754C88A-BD7B-4AB6-A349-07FFCA67B6DA}" type="sibTrans" cxnId="{EE08F45C-FD4E-4BD8-A828-8C00BD48F4F3}">
      <dgm:prSet/>
      <dgm:spPr/>
      <dgm:t>
        <a:bodyPr/>
        <a:lstStyle/>
        <a:p>
          <a:endParaRPr lang="en-US"/>
        </a:p>
      </dgm:t>
    </dgm:pt>
    <dgm:pt modelId="{8CAF6C64-416B-4F62-981B-5E248DA7C6D5}">
      <dgm:prSet phldrT="[Text]"/>
      <dgm:spPr>
        <a:solidFill>
          <a:srgbClr val="66CC33">
            <a:alpha val="90000"/>
          </a:srgbClr>
        </a:solidFill>
      </dgm:spPr>
      <dgm:t>
        <a:bodyPr/>
        <a:lstStyle/>
        <a:p>
          <a:pPr algn="l">
            <a:buNone/>
          </a:pPr>
          <a:r>
            <a:rPr lang="en-US" dirty="0"/>
            <a:t>		</a:t>
          </a:r>
          <a:r>
            <a:rPr lang="en-US" dirty="0" err="1"/>
            <a:t>int</a:t>
          </a:r>
          <a:r>
            <a:rPr lang="en-US" dirty="0"/>
            <a:t> result = x + y;</a:t>
          </a:r>
        </a:p>
      </dgm:t>
    </dgm:pt>
    <dgm:pt modelId="{4233FEE7-18E4-4575-9726-E8330CA37DEE}" type="parTrans" cxnId="{E59E3D18-ED67-42B3-A14B-DAD3FC30FE5A}">
      <dgm:prSet/>
      <dgm:spPr/>
      <dgm:t>
        <a:bodyPr/>
        <a:lstStyle/>
        <a:p>
          <a:endParaRPr lang="en-US"/>
        </a:p>
      </dgm:t>
    </dgm:pt>
    <dgm:pt modelId="{A702D16D-5F6E-4C89-BD26-4633B59540D7}" type="sibTrans" cxnId="{E59E3D18-ED67-42B3-A14B-DAD3FC30FE5A}">
      <dgm:prSet/>
      <dgm:spPr/>
      <dgm:t>
        <a:bodyPr/>
        <a:lstStyle/>
        <a:p>
          <a:endParaRPr lang="en-US"/>
        </a:p>
      </dgm:t>
    </dgm:pt>
    <dgm:pt modelId="{2731E9B6-E3D5-40CE-A065-EEF0C88E06EF}">
      <dgm:prSet phldrT="[Text]"/>
      <dgm:spPr>
        <a:solidFill>
          <a:srgbClr val="66CC33">
            <a:alpha val="90000"/>
          </a:srgbClr>
        </a:solidFill>
      </dgm:spPr>
      <dgm:t>
        <a:bodyPr/>
        <a:lstStyle/>
        <a:p>
          <a:pPr algn="l">
            <a:buNone/>
          </a:pPr>
          <a:r>
            <a:rPr lang="en-US" dirty="0"/>
            <a:t>// This is a comment and helps make your code readable</a:t>
          </a:r>
        </a:p>
      </dgm:t>
    </dgm:pt>
    <dgm:pt modelId="{C83BA451-CF02-493E-AA62-65A07A490097}" type="parTrans" cxnId="{32A2EB4E-B251-48A7-BA5A-A36ECC16D6E0}">
      <dgm:prSet/>
      <dgm:spPr/>
      <dgm:t>
        <a:bodyPr/>
        <a:lstStyle/>
        <a:p>
          <a:endParaRPr lang="en-US"/>
        </a:p>
      </dgm:t>
    </dgm:pt>
    <dgm:pt modelId="{208B3C17-EF74-425D-8BD8-D904AC40C076}" type="sibTrans" cxnId="{32A2EB4E-B251-48A7-BA5A-A36ECC16D6E0}">
      <dgm:prSet/>
      <dgm:spPr/>
      <dgm:t>
        <a:bodyPr/>
        <a:lstStyle/>
        <a:p>
          <a:endParaRPr lang="en-US"/>
        </a:p>
      </dgm:t>
    </dgm:pt>
    <dgm:pt modelId="{190932B7-63D5-46D2-9465-8D619E3B85C9}">
      <dgm:prSet phldrT="[Text]"/>
      <dgm:spPr>
        <a:solidFill>
          <a:srgbClr val="66CC33">
            <a:alpha val="90000"/>
          </a:srgbClr>
        </a:solidFill>
      </dgm:spPr>
      <dgm:t>
        <a:bodyPr/>
        <a:lstStyle/>
        <a:p>
          <a:pPr algn="l">
            <a:buNone/>
          </a:pPr>
          <a:r>
            <a:rPr lang="en-US" dirty="0"/>
            <a:t>		return result;</a:t>
          </a:r>
        </a:p>
      </dgm:t>
    </dgm:pt>
    <dgm:pt modelId="{1CD608B6-C8A9-447C-AED5-BF1CA9DFBF28}" type="parTrans" cxnId="{23BB1AE2-577D-4026-B7AA-17767A9EC0C0}">
      <dgm:prSet/>
      <dgm:spPr/>
      <dgm:t>
        <a:bodyPr/>
        <a:lstStyle/>
        <a:p>
          <a:endParaRPr lang="en-US"/>
        </a:p>
      </dgm:t>
    </dgm:pt>
    <dgm:pt modelId="{9F6C818E-52D2-41B4-BDED-EC68E08C51FA}" type="sibTrans" cxnId="{23BB1AE2-577D-4026-B7AA-17767A9EC0C0}">
      <dgm:prSet/>
      <dgm:spPr/>
      <dgm:t>
        <a:bodyPr/>
        <a:lstStyle/>
        <a:p>
          <a:endParaRPr lang="en-US"/>
        </a:p>
      </dgm:t>
    </dgm:pt>
    <dgm:pt modelId="{215EF4D3-E35E-49E8-B64B-88E28B5AACEF}">
      <dgm:prSet phldrT="[Text]"/>
      <dgm:spPr>
        <a:solidFill>
          <a:srgbClr val="66CC33">
            <a:alpha val="90000"/>
          </a:srgbClr>
        </a:solidFill>
      </dgm:spPr>
      <dgm:t>
        <a:bodyPr/>
        <a:lstStyle/>
        <a:p>
          <a:pPr algn="l">
            <a:buNone/>
          </a:pPr>
          <a:r>
            <a:rPr lang="en-US" dirty="0"/>
            <a:t>{</a:t>
          </a:r>
        </a:p>
      </dgm:t>
    </dgm:pt>
    <dgm:pt modelId="{5AC02DD7-71D2-4718-A4C6-A15200668066}" type="parTrans" cxnId="{D2BD769A-28C8-4D0A-922B-F8C0DC25858B}">
      <dgm:prSet/>
      <dgm:spPr/>
      <dgm:t>
        <a:bodyPr/>
        <a:lstStyle/>
        <a:p>
          <a:endParaRPr lang="en-US"/>
        </a:p>
      </dgm:t>
    </dgm:pt>
    <dgm:pt modelId="{23223BDA-1FBF-4CAD-8972-711208CF8D39}" type="sibTrans" cxnId="{D2BD769A-28C8-4D0A-922B-F8C0DC25858B}">
      <dgm:prSet/>
      <dgm:spPr/>
      <dgm:t>
        <a:bodyPr/>
        <a:lstStyle/>
        <a:p>
          <a:endParaRPr lang="en-US"/>
        </a:p>
      </dgm:t>
    </dgm:pt>
    <dgm:pt modelId="{BA138411-1CC7-406E-84C4-BACE3A162695}">
      <dgm:prSet phldrT="[Text]"/>
      <dgm:spPr>
        <a:solidFill>
          <a:srgbClr val="66CC33">
            <a:alpha val="90000"/>
          </a:srgbClr>
        </a:solidFill>
      </dgm:spPr>
      <dgm:t>
        <a:bodyPr/>
        <a:lstStyle/>
        <a:p>
          <a:pPr algn="l">
            <a:buNone/>
          </a:pPr>
          <a:r>
            <a:rPr lang="en-US" dirty="0"/>
            <a:t>}</a:t>
          </a:r>
        </a:p>
      </dgm:t>
    </dgm:pt>
    <dgm:pt modelId="{3EFAC815-8BA9-4009-924E-C08D89D46CED}" type="parTrans" cxnId="{C69E4ADC-8BB2-418C-8B2D-803AD71DE0AA}">
      <dgm:prSet/>
      <dgm:spPr/>
      <dgm:t>
        <a:bodyPr/>
        <a:lstStyle/>
        <a:p>
          <a:endParaRPr lang="en-US"/>
        </a:p>
      </dgm:t>
    </dgm:pt>
    <dgm:pt modelId="{E9AA9105-D5BB-4FBD-9299-7199D5B187AF}" type="sibTrans" cxnId="{C69E4ADC-8BB2-418C-8B2D-803AD71DE0AA}">
      <dgm:prSet/>
      <dgm:spPr/>
      <dgm:t>
        <a:bodyPr/>
        <a:lstStyle/>
        <a:p>
          <a:endParaRPr lang="en-US"/>
        </a:p>
      </dgm:t>
    </dgm:pt>
    <dgm:pt modelId="{09A1280A-3254-4E2B-851F-E96F4945F49A}" type="pres">
      <dgm:prSet presAssocID="{0EE544ED-1C08-4524-B651-1AA49FF1313F}" presName="Name0" presStyleCnt="0">
        <dgm:presLayoutVars>
          <dgm:dir/>
          <dgm:animLvl val="lvl"/>
          <dgm:resizeHandles val="exact"/>
        </dgm:presLayoutVars>
      </dgm:prSet>
      <dgm:spPr/>
    </dgm:pt>
    <dgm:pt modelId="{C08C7A37-854A-4F0A-B6F5-97B2EB496BE1}" type="pres">
      <dgm:prSet presAssocID="{9BD478C6-18BF-4247-96C3-A1BB538E0FF9}" presName="composite" presStyleCnt="0"/>
      <dgm:spPr/>
    </dgm:pt>
    <dgm:pt modelId="{3DEE2475-C29D-44A9-87C8-064EC5C4E69C}" type="pres">
      <dgm:prSet presAssocID="{9BD478C6-18BF-4247-96C3-A1BB538E0FF9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AB798FB4-B44C-43D1-963E-49446B0900DD}" type="pres">
      <dgm:prSet presAssocID="{9BD478C6-18BF-4247-96C3-A1BB538E0FF9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6FB33670-9081-45D3-9514-4DE29E9C432F}" type="presOf" srcId="{8CAF6C64-416B-4F62-981B-5E248DA7C6D5}" destId="{AB798FB4-B44C-43D1-963E-49446B0900DD}" srcOrd="0" destOrd="3" presId="urn:microsoft.com/office/officeart/2005/8/layout/hList1"/>
    <dgm:cxn modelId="{B688D560-2D05-4DFB-838E-7C123E774DAB}" type="presOf" srcId="{190932B7-63D5-46D2-9465-8D619E3B85C9}" destId="{AB798FB4-B44C-43D1-963E-49446B0900DD}" srcOrd="0" destOrd="4" presId="urn:microsoft.com/office/officeart/2005/8/layout/hList1"/>
    <dgm:cxn modelId="{9E6955CA-8FEE-4A0C-99D5-9FBAFBA75539}" type="presOf" srcId="{BA138411-1CC7-406E-84C4-BACE3A162695}" destId="{AB798FB4-B44C-43D1-963E-49446B0900DD}" srcOrd="0" destOrd="5" presId="urn:microsoft.com/office/officeart/2005/8/layout/hList1"/>
    <dgm:cxn modelId="{EE08F45C-FD4E-4BD8-A828-8C00BD48F4F3}" srcId="{9BD478C6-18BF-4247-96C3-A1BB538E0FF9}" destId="{BBDC95ED-CE4A-4D0A-A60B-BE83C4BA4D67}" srcOrd="1" destOrd="0" parTransId="{005C175A-0958-4233-98DE-E0935B89C9F9}" sibTransId="{3754C88A-BD7B-4AB6-A349-07FFCA67B6DA}"/>
    <dgm:cxn modelId="{17CBD1E8-1E80-4582-8112-F5285DB25BDE}" type="presOf" srcId="{2731E9B6-E3D5-40CE-A065-EEF0C88E06EF}" destId="{AB798FB4-B44C-43D1-963E-49446B0900DD}" srcOrd="0" destOrd="0" presId="urn:microsoft.com/office/officeart/2005/8/layout/hList1"/>
    <dgm:cxn modelId="{5621C4BE-1107-4CA4-A41E-73587C1E1A49}" type="presOf" srcId="{0EE544ED-1C08-4524-B651-1AA49FF1313F}" destId="{09A1280A-3254-4E2B-851F-E96F4945F49A}" srcOrd="0" destOrd="0" presId="urn:microsoft.com/office/officeart/2005/8/layout/hList1"/>
    <dgm:cxn modelId="{CCDFDE02-3CA5-4988-845A-B0E1AB0CFDA8}" type="presOf" srcId="{BBDC95ED-CE4A-4D0A-A60B-BE83C4BA4D67}" destId="{AB798FB4-B44C-43D1-963E-49446B0900DD}" srcOrd="0" destOrd="1" presId="urn:microsoft.com/office/officeart/2005/8/layout/hList1"/>
    <dgm:cxn modelId="{C69E4ADC-8BB2-418C-8B2D-803AD71DE0AA}" srcId="{9BD478C6-18BF-4247-96C3-A1BB538E0FF9}" destId="{BA138411-1CC7-406E-84C4-BACE3A162695}" srcOrd="3" destOrd="0" parTransId="{3EFAC815-8BA9-4009-924E-C08D89D46CED}" sibTransId="{E9AA9105-D5BB-4FBD-9299-7199D5B187AF}"/>
    <dgm:cxn modelId="{28AD7998-426A-44A0-A601-99622D014125}" srcId="{0EE544ED-1C08-4524-B651-1AA49FF1313F}" destId="{9BD478C6-18BF-4247-96C3-A1BB538E0FF9}" srcOrd="0" destOrd="0" parTransId="{5D6B7AF5-B9C6-44F9-B902-67FEB86A4248}" sibTransId="{71D03D9E-70B0-42DB-9008-F24623410733}"/>
    <dgm:cxn modelId="{D2BD769A-28C8-4D0A-922B-F8C0DC25858B}" srcId="{9BD478C6-18BF-4247-96C3-A1BB538E0FF9}" destId="{215EF4D3-E35E-49E8-B64B-88E28B5AACEF}" srcOrd="2" destOrd="0" parTransId="{5AC02DD7-71D2-4718-A4C6-A15200668066}" sibTransId="{23223BDA-1FBF-4CAD-8972-711208CF8D39}"/>
    <dgm:cxn modelId="{32A2EB4E-B251-48A7-BA5A-A36ECC16D6E0}" srcId="{9BD478C6-18BF-4247-96C3-A1BB538E0FF9}" destId="{2731E9B6-E3D5-40CE-A065-EEF0C88E06EF}" srcOrd="0" destOrd="0" parTransId="{C83BA451-CF02-493E-AA62-65A07A490097}" sibTransId="{208B3C17-EF74-425D-8BD8-D904AC40C076}"/>
    <dgm:cxn modelId="{F11224F0-329C-42CC-8805-306AEAD80E43}" type="presOf" srcId="{215EF4D3-E35E-49E8-B64B-88E28B5AACEF}" destId="{AB798FB4-B44C-43D1-963E-49446B0900DD}" srcOrd="0" destOrd="2" presId="urn:microsoft.com/office/officeart/2005/8/layout/hList1"/>
    <dgm:cxn modelId="{E59E3D18-ED67-42B3-A14B-DAD3FC30FE5A}" srcId="{215EF4D3-E35E-49E8-B64B-88E28B5AACEF}" destId="{8CAF6C64-416B-4F62-981B-5E248DA7C6D5}" srcOrd="0" destOrd="0" parTransId="{4233FEE7-18E4-4575-9726-E8330CA37DEE}" sibTransId="{A702D16D-5F6E-4C89-BD26-4633B59540D7}"/>
    <dgm:cxn modelId="{23BB1AE2-577D-4026-B7AA-17767A9EC0C0}" srcId="{8CAF6C64-416B-4F62-981B-5E248DA7C6D5}" destId="{190932B7-63D5-46D2-9465-8D619E3B85C9}" srcOrd="0" destOrd="0" parTransId="{1CD608B6-C8A9-447C-AED5-BF1CA9DFBF28}" sibTransId="{9F6C818E-52D2-41B4-BDED-EC68E08C51FA}"/>
    <dgm:cxn modelId="{6749EF13-0323-42D4-AC1A-0819CDB221CB}" type="presOf" srcId="{9BD478C6-18BF-4247-96C3-A1BB538E0FF9}" destId="{3DEE2475-C29D-44A9-87C8-064EC5C4E69C}" srcOrd="0" destOrd="0" presId="urn:microsoft.com/office/officeart/2005/8/layout/hList1"/>
    <dgm:cxn modelId="{2B61EA08-001C-4330-B699-2FF0DC3AA3F7}" type="presParOf" srcId="{09A1280A-3254-4E2B-851F-E96F4945F49A}" destId="{C08C7A37-854A-4F0A-B6F5-97B2EB496BE1}" srcOrd="0" destOrd="0" presId="urn:microsoft.com/office/officeart/2005/8/layout/hList1"/>
    <dgm:cxn modelId="{4EC50D29-E13C-462F-9BA0-A5E5406C1CE6}" type="presParOf" srcId="{C08C7A37-854A-4F0A-B6F5-97B2EB496BE1}" destId="{3DEE2475-C29D-44A9-87C8-064EC5C4E69C}" srcOrd="0" destOrd="0" presId="urn:microsoft.com/office/officeart/2005/8/layout/hList1"/>
    <dgm:cxn modelId="{6E4345A4-1B69-44CA-BEA6-5DA0D9E8C468}" type="presParOf" srcId="{C08C7A37-854A-4F0A-B6F5-97B2EB496BE1}" destId="{AB798FB4-B44C-43D1-963E-49446B0900D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E544ED-1C08-4524-B651-1AA49FF1313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D478C6-18BF-4247-96C3-A1BB538E0FF9}">
      <dgm:prSet phldrT="[Text]" custT="1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sz="2800" dirty="0"/>
            <a:t>C++ Variable Examples</a:t>
          </a:r>
        </a:p>
      </dgm:t>
    </dgm:pt>
    <dgm:pt modelId="{5D6B7AF5-B9C6-44F9-B902-67FEB86A4248}" type="parTrans" cxnId="{28AD7998-426A-44A0-A601-99622D014125}">
      <dgm:prSet/>
      <dgm:spPr/>
      <dgm:t>
        <a:bodyPr/>
        <a:lstStyle/>
        <a:p>
          <a:endParaRPr lang="en-US"/>
        </a:p>
      </dgm:t>
    </dgm:pt>
    <dgm:pt modelId="{71D03D9E-70B0-42DB-9008-F24623410733}" type="sibTrans" cxnId="{28AD7998-426A-44A0-A601-99622D014125}">
      <dgm:prSet/>
      <dgm:spPr/>
      <dgm:t>
        <a:bodyPr/>
        <a:lstStyle/>
        <a:p>
          <a:endParaRPr lang="en-US"/>
        </a:p>
      </dgm:t>
    </dgm:pt>
    <dgm:pt modelId="{2731E9B6-E3D5-40CE-A065-EEF0C88E06EF}">
      <dgm:prSet phldrT="[Text]"/>
      <dgm:spPr>
        <a:solidFill>
          <a:srgbClr val="66CC33">
            <a:alpha val="90000"/>
          </a:srgbClr>
        </a:solidFill>
      </dgm:spPr>
      <dgm:t>
        <a:bodyPr/>
        <a:lstStyle/>
        <a:p>
          <a:pPr algn="l">
            <a:buNone/>
          </a:pPr>
          <a:r>
            <a:rPr lang="en-US" dirty="0" err="1"/>
            <a:t>int</a:t>
          </a:r>
          <a:r>
            <a:rPr lang="en-US" dirty="0"/>
            <a:t> </a:t>
          </a:r>
          <a:r>
            <a:rPr lang="en-US" dirty="0" err="1"/>
            <a:t>my_age</a:t>
          </a:r>
          <a:r>
            <a:rPr lang="en-US" dirty="0"/>
            <a:t> = 10;</a:t>
          </a:r>
        </a:p>
      </dgm:t>
    </dgm:pt>
    <dgm:pt modelId="{C83BA451-CF02-493E-AA62-65A07A490097}" type="parTrans" cxnId="{32A2EB4E-B251-48A7-BA5A-A36ECC16D6E0}">
      <dgm:prSet/>
      <dgm:spPr/>
      <dgm:t>
        <a:bodyPr/>
        <a:lstStyle/>
        <a:p>
          <a:endParaRPr lang="en-US"/>
        </a:p>
      </dgm:t>
    </dgm:pt>
    <dgm:pt modelId="{208B3C17-EF74-425D-8BD8-D904AC40C076}" type="sibTrans" cxnId="{32A2EB4E-B251-48A7-BA5A-A36ECC16D6E0}">
      <dgm:prSet/>
      <dgm:spPr/>
      <dgm:t>
        <a:bodyPr/>
        <a:lstStyle/>
        <a:p>
          <a:endParaRPr lang="en-US"/>
        </a:p>
      </dgm:t>
    </dgm:pt>
    <dgm:pt modelId="{8D4F7DD6-886D-4BB6-871E-601CB01D26D5}">
      <dgm:prSet phldrT="[Text]"/>
      <dgm:spPr>
        <a:solidFill>
          <a:srgbClr val="66CC33">
            <a:alpha val="90000"/>
          </a:srgbClr>
        </a:solidFill>
      </dgm:spPr>
      <dgm:t>
        <a:bodyPr/>
        <a:lstStyle/>
        <a:p>
          <a:pPr algn="l">
            <a:buNone/>
          </a:pPr>
          <a:r>
            <a:rPr lang="en-US" dirty="0" err="1"/>
            <a:t>std</a:t>
          </a:r>
          <a:r>
            <a:rPr lang="en-US" dirty="0"/>
            <a:t>::string first = “</a:t>
          </a:r>
          <a:r>
            <a:rPr lang="en-US" dirty="0" err="1"/>
            <a:t>Spongebob</a:t>
          </a:r>
          <a:r>
            <a:rPr lang="en-US" dirty="0"/>
            <a:t>”;</a:t>
          </a:r>
        </a:p>
      </dgm:t>
    </dgm:pt>
    <dgm:pt modelId="{4C17C853-7661-49BA-BBEB-E06A1DAC3547}" type="parTrans" cxnId="{CC73AE31-5365-4DE4-90B9-45C5FB25E8B0}">
      <dgm:prSet/>
      <dgm:spPr/>
      <dgm:t>
        <a:bodyPr/>
        <a:lstStyle/>
        <a:p>
          <a:endParaRPr lang="en-US"/>
        </a:p>
      </dgm:t>
    </dgm:pt>
    <dgm:pt modelId="{7840057C-F741-4B07-AE54-BBE90BAB6502}" type="sibTrans" cxnId="{CC73AE31-5365-4DE4-90B9-45C5FB25E8B0}">
      <dgm:prSet/>
      <dgm:spPr/>
      <dgm:t>
        <a:bodyPr/>
        <a:lstStyle/>
        <a:p>
          <a:endParaRPr lang="en-US"/>
        </a:p>
      </dgm:t>
    </dgm:pt>
    <dgm:pt modelId="{09A1280A-3254-4E2B-851F-E96F4945F49A}" type="pres">
      <dgm:prSet presAssocID="{0EE544ED-1C08-4524-B651-1AA49FF1313F}" presName="Name0" presStyleCnt="0">
        <dgm:presLayoutVars>
          <dgm:dir/>
          <dgm:animLvl val="lvl"/>
          <dgm:resizeHandles val="exact"/>
        </dgm:presLayoutVars>
      </dgm:prSet>
      <dgm:spPr/>
    </dgm:pt>
    <dgm:pt modelId="{C08C7A37-854A-4F0A-B6F5-97B2EB496BE1}" type="pres">
      <dgm:prSet presAssocID="{9BD478C6-18BF-4247-96C3-A1BB538E0FF9}" presName="composite" presStyleCnt="0"/>
      <dgm:spPr/>
    </dgm:pt>
    <dgm:pt modelId="{3DEE2475-C29D-44A9-87C8-064EC5C4E69C}" type="pres">
      <dgm:prSet presAssocID="{9BD478C6-18BF-4247-96C3-A1BB538E0FF9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AB798FB4-B44C-43D1-963E-49446B0900DD}" type="pres">
      <dgm:prSet presAssocID="{9BD478C6-18BF-4247-96C3-A1BB538E0FF9}" presName="desTx" presStyleLbl="alignAccFollowNode1" presStyleIdx="0" presStyleCnt="1" custLinFactNeighborY="1266">
        <dgm:presLayoutVars>
          <dgm:bulletEnabled val="1"/>
        </dgm:presLayoutVars>
      </dgm:prSet>
      <dgm:spPr/>
    </dgm:pt>
  </dgm:ptLst>
  <dgm:cxnLst>
    <dgm:cxn modelId="{28AD7998-426A-44A0-A601-99622D014125}" srcId="{0EE544ED-1C08-4524-B651-1AA49FF1313F}" destId="{9BD478C6-18BF-4247-96C3-A1BB538E0FF9}" srcOrd="0" destOrd="0" parTransId="{5D6B7AF5-B9C6-44F9-B902-67FEB86A4248}" sibTransId="{71D03D9E-70B0-42DB-9008-F24623410733}"/>
    <dgm:cxn modelId="{03922E7A-2AF6-4421-A275-E928579453CB}" type="presOf" srcId="{8D4F7DD6-886D-4BB6-871E-601CB01D26D5}" destId="{AB798FB4-B44C-43D1-963E-49446B0900DD}" srcOrd="0" destOrd="1" presId="urn:microsoft.com/office/officeart/2005/8/layout/hList1"/>
    <dgm:cxn modelId="{32A2EB4E-B251-48A7-BA5A-A36ECC16D6E0}" srcId="{9BD478C6-18BF-4247-96C3-A1BB538E0FF9}" destId="{2731E9B6-E3D5-40CE-A065-EEF0C88E06EF}" srcOrd="0" destOrd="0" parTransId="{C83BA451-CF02-493E-AA62-65A07A490097}" sibTransId="{208B3C17-EF74-425D-8BD8-D904AC40C076}"/>
    <dgm:cxn modelId="{6749EF13-0323-42D4-AC1A-0819CDB221CB}" type="presOf" srcId="{9BD478C6-18BF-4247-96C3-A1BB538E0FF9}" destId="{3DEE2475-C29D-44A9-87C8-064EC5C4E69C}" srcOrd="0" destOrd="0" presId="urn:microsoft.com/office/officeart/2005/8/layout/hList1"/>
    <dgm:cxn modelId="{CC73AE31-5365-4DE4-90B9-45C5FB25E8B0}" srcId="{9BD478C6-18BF-4247-96C3-A1BB538E0FF9}" destId="{8D4F7DD6-886D-4BB6-871E-601CB01D26D5}" srcOrd="1" destOrd="0" parTransId="{4C17C853-7661-49BA-BBEB-E06A1DAC3547}" sibTransId="{7840057C-F741-4B07-AE54-BBE90BAB6502}"/>
    <dgm:cxn modelId="{5621C4BE-1107-4CA4-A41E-73587C1E1A49}" type="presOf" srcId="{0EE544ED-1C08-4524-B651-1AA49FF1313F}" destId="{09A1280A-3254-4E2B-851F-E96F4945F49A}" srcOrd="0" destOrd="0" presId="urn:microsoft.com/office/officeart/2005/8/layout/hList1"/>
    <dgm:cxn modelId="{17CBD1E8-1E80-4582-8112-F5285DB25BDE}" type="presOf" srcId="{2731E9B6-E3D5-40CE-A065-EEF0C88E06EF}" destId="{AB798FB4-B44C-43D1-963E-49446B0900DD}" srcOrd="0" destOrd="0" presId="urn:microsoft.com/office/officeart/2005/8/layout/hList1"/>
    <dgm:cxn modelId="{2B61EA08-001C-4330-B699-2FF0DC3AA3F7}" type="presParOf" srcId="{09A1280A-3254-4E2B-851F-E96F4945F49A}" destId="{C08C7A37-854A-4F0A-B6F5-97B2EB496BE1}" srcOrd="0" destOrd="0" presId="urn:microsoft.com/office/officeart/2005/8/layout/hList1"/>
    <dgm:cxn modelId="{4EC50D29-E13C-462F-9BA0-A5E5406C1CE6}" type="presParOf" srcId="{C08C7A37-854A-4F0A-B6F5-97B2EB496BE1}" destId="{3DEE2475-C29D-44A9-87C8-064EC5C4E69C}" srcOrd="0" destOrd="0" presId="urn:microsoft.com/office/officeart/2005/8/layout/hList1"/>
    <dgm:cxn modelId="{6E4345A4-1B69-44CA-BEA6-5DA0D9E8C468}" type="presParOf" srcId="{C08C7A37-854A-4F0A-B6F5-97B2EB496BE1}" destId="{AB798FB4-B44C-43D1-963E-49446B0900D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E2475-C29D-44A9-87C8-064EC5C4E69C}">
      <dsp:nvSpPr>
        <dsp:cNvPr id="0" name=""/>
        <dsp:cNvSpPr/>
      </dsp:nvSpPr>
      <dsp:spPr>
        <a:xfrm>
          <a:off x="0" y="43919"/>
          <a:ext cx="10515600" cy="604800"/>
        </a:xfrm>
        <a:prstGeom prst="rect">
          <a:avLst/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CoffeeScript</a:t>
          </a:r>
          <a:r>
            <a:rPr lang="en-US" sz="2800" kern="1200" dirty="0"/>
            <a:t> Function Example</a:t>
          </a:r>
        </a:p>
      </dsp:txBody>
      <dsp:txXfrm>
        <a:off x="0" y="43919"/>
        <a:ext cx="10515600" cy="604800"/>
      </dsp:txXfrm>
    </dsp:sp>
    <dsp:sp modelId="{AB798FB4-B44C-43D1-963E-49446B0900DD}">
      <dsp:nvSpPr>
        <dsp:cNvPr id="0" name=""/>
        <dsp:cNvSpPr/>
      </dsp:nvSpPr>
      <dsp:spPr>
        <a:xfrm>
          <a:off x="0" y="648719"/>
          <a:ext cx="10515600" cy="1556415"/>
        </a:xfrm>
        <a:prstGeom prst="rect">
          <a:avLst/>
        </a:prstGeom>
        <a:solidFill>
          <a:srgbClr val="66CC33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100" kern="1200" dirty="0"/>
            <a:t># This is a comment and helps make your code readable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100" kern="1200" dirty="0" err="1"/>
            <a:t>ThisIsAFunctionName</a:t>
          </a:r>
          <a:r>
            <a:rPr lang="en-US" sz="2100" kern="1200" dirty="0"/>
            <a:t> = (argument1, argument2) -&gt;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100" kern="1200" dirty="0"/>
            <a:t>		result = argument1 + argument2</a:t>
          </a:r>
        </a:p>
        <a:p>
          <a:pPr marL="685800" lvl="3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100" kern="1200" dirty="0"/>
            <a:t>		return result</a:t>
          </a:r>
        </a:p>
      </dsp:txBody>
      <dsp:txXfrm>
        <a:off x="0" y="648719"/>
        <a:ext cx="10515600" cy="15564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E2475-C29D-44A9-87C8-064EC5C4E69C}">
      <dsp:nvSpPr>
        <dsp:cNvPr id="0" name=""/>
        <dsp:cNvSpPr/>
      </dsp:nvSpPr>
      <dsp:spPr>
        <a:xfrm>
          <a:off x="0" y="33726"/>
          <a:ext cx="10515600" cy="864000"/>
        </a:xfrm>
        <a:prstGeom prst="rect">
          <a:avLst/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CoffeeScript</a:t>
          </a:r>
          <a:r>
            <a:rPr lang="en-US" sz="2800" kern="1200" dirty="0"/>
            <a:t> Variable Examples</a:t>
          </a:r>
        </a:p>
      </dsp:txBody>
      <dsp:txXfrm>
        <a:off x="0" y="33726"/>
        <a:ext cx="10515600" cy="864000"/>
      </dsp:txXfrm>
    </dsp:sp>
    <dsp:sp modelId="{AB798FB4-B44C-43D1-963E-49446B0900DD}">
      <dsp:nvSpPr>
        <dsp:cNvPr id="0" name=""/>
        <dsp:cNvSpPr/>
      </dsp:nvSpPr>
      <dsp:spPr>
        <a:xfrm>
          <a:off x="0" y="897726"/>
          <a:ext cx="10515600" cy="1317600"/>
        </a:xfrm>
        <a:prstGeom prst="rect">
          <a:avLst/>
        </a:prstGeom>
        <a:solidFill>
          <a:srgbClr val="66CC33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000" kern="1200" dirty="0" err="1"/>
            <a:t>my_age</a:t>
          </a:r>
          <a:r>
            <a:rPr lang="en-US" sz="3000" kern="1200" dirty="0"/>
            <a:t> = 10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000" kern="1200" dirty="0"/>
            <a:t>first = “</a:t>
          </a:r>
          <a:r>
            <a:rPr lang="en-US" sz="3000" kern="1200" dirty="0" err="1"/>
            <a:t>Spongebob</a:t>
          </a:r>
          <a:r>
            <a:rPr lang="en-US" sz="3000" kern="1200" dirty="0"/>
            <a:t>”</a:t>
          </a:r>
        </a:p>
      </dsp:txBody>
      <dsp:txXfrm>
        <a:off x="0" y="897726"/>
        <a:ext cx="10515600" cy="13176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E2475-C29D-44A9-87C8-064EC5C4E69C}">
      <dsp:nvSpPr>
        <dsp:cNvPr id="0" name=""/>
        <dsp:cNvSpPr/>
      </dsp:nvSpPr>
      <dsp:spPr>
        <a:xfrm>
          <a:off x="0" y="32303"/>
          <a:ext cx="10515600" cy="661545"/>
        </a:xfrm>
        <a:prstGeom prst="rect">
          <a:avLst/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C++ Function Example</a:t>
          </a:r>
        </a:p>
      </dsp:txBody>
      <dsp:txXfrm>
        <a:off x="0" y="32303"/>
        <a:ext cx="10515600" cy="661545"/>
      </dsp:txXfrm>
    </dsp:sp>
    <dsp:sp modelId="{AB798FB4-B44C-43D1-963E-49446B0900DD}">
      <dsp:nvSpPr>
        <dsp:cNvPr id="0" name=""/>
        <dsp:cNvSpPr/>
      </dsp:nvSpPr>
      <dsp:spPr>
        <a:xfrm>
          <a:off x="0" y="693848"/>
          <a:ext cx="10515600" cy="2034044"/>
        </a:xfrm>
        <a:prstGeom prst="rect">
          <a:avLst/>
        </a:prstGeom>
        <a:solidFill>
          <a:srgbClr val="66CC33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900" kern="1200" dirty="0"/>
            <a:t>// This is a comment and helps make your code readable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900" kern="1200" dirty="0" err="1"/>
            <a:t>int</a:t>
          </a:r>
          <a:r>
            <a:rPr lang="en-US" sz="1900" kern="1200" dirty="0"/>
            <a:t> </a:t>
          </a:r>
          <a:r>
            <a:rPr lang="en-US" sz="1900" kern="1200" dirty="0" err="1"/>
            <a:t>ThisIsAFunctionName</a:t>
          </a:r>
          <a:r>
            <a:rPr lang="en-US" sz="1900" kern="1200" dirty="0"/>
            <a:t> (</a:t>
          </a:r>
          <a:r>
            <a:rPr lang="en-US" sz="1900" kern="1200" dirty="0" err="1"/>
            <a:t>int</a:t>
          </a:r>
          <a:r>
            <a:rPr lang="en-US" sz="1900" kern="1200" dirty="0"/>
            <a:t> x, </a:t>
          </a:r>
          <a:r>
            <a:rPr lang="en-US" sz="1900" kern="1200" dirty="0" err="1"/>
            <a:t>int</a:t>
          </a:r>
          <a:r>
            <a:rPr lang="en-US" sz="1900" kern="1200" dirty="0"/>
            <a:t> y)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900" kern="1200" dirty="0"/>
            <a:t>{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900" kern="1200" dirty="0"/>
            <a:t>		</a:t>
          </a:r>
          <a:r>
            <a:rPr lang="en-US" sz="1900" kern="1200" dirty="0" err="1"/>
            <a:t>int</a:t>
          </a:r>
          <a:r>
            <a:rPr lang="en-US" sz="1900" kern="1200" dirty="0"/>
            <a:t> result = x + y;</a:t>
          </a:r>
        </a:p>
        <a:p>
          <a:pPr marL="514350" lvl="3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900" kern="1200" dirty="0"/>
            <a:t>		return result;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900" kern="1200" dirty="0"/>
            <a:t>}</a:t>
          </a:r>
        </a:p>
      </dsp:txBody>
      <dsp:txXfrm>
        <a:off x="0" y="693848"/>
        <a:ext cx="10515600" cy="20340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E2475-C29D-44A9-87C8-064EC5C4E69C}">
      <dsp:nvSpPr>
        <dsp:cNvPr id="0" name=""/>
        <dsp:cNvSpPr/>
      </dsp:nvSpPr>
      <dsp:spPr>
        <a:xfrm>
          <a:off x="0" y="33726"/>
          <a:ext cx="10515600" cy="864000"/>
        </a:xfrm>
        <a:prstGeom prst="rect">
          <a:avLst/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C++ Variable Examples</a:t>
          </a:r>
        </a:p>
      </dsp:txBody>
      <dsp:txXfrm>
        <a:off x="0" y="33726"/>
        <a:ext cx="10515600" cy="864000"/>
      </dsp:txXfrm>
    </dsp:sp>
    <dsp:sp modelId="{AB798FB4-B44C-43D1-963E-49446B0900DD}">
      <dsp:nvSpPr>
        <dsp:cNvPr id="0" name=""/>
        <dsp:cNvSpPr/>
      </dsp:nvSpPr>
      <dsp:spPr>
        <a:xfrm>
          <a:off x="0" y="914407"/>
          <a:ext cx="10515600" cy="1317600"/>
        </a:xfrm>
        <a:prstGeom prst="rect">
          <a:avLst/>
        </a:prstGeom>
        <a:solidFill>
          <a:srgbClr val="66CC33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000" kern="1200" dirty="0" err="1"/>
            <a:t>int</a:t>
          </a:r>
          <a:r>
            <a:rPr lang="en-US" sz="3000" kern="1200" dirty="0"/>
            <a:t> </a:t>
          </a:r>
          <a:r>
            <a:rPr lang="en-US" sz="3000" kern="1200" dirty="0" err="1"/>
            <a:t>my_age</a:t>
          </a:r>
          <a:r>
            <a:rPr lang="en-US" sz="3000" kern="1200" dirty="0"/>
            <a:t> = 10;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000" kern="1200" dirty="0" err="1"/>
            <a:t>std</a:t>
          </a:r>
          <a:r>
            <a:rPr lang="en-US" sz="3000" kern="1200" dirty="0"/>
            <a:t>::string first = “</a:t>
          </a:r>
          <a:r>
            <a:rPr lang="en-US" sz="3000" kern="1200" dirty="0" err="1"/>
            <a:t>Spongebob</a:t>
          </a:r>
          <a:r>
            <a:rPr lang="en-US" sz="3000" kern="1200" dirty="0"/>
            <a:t>”;</a:t>
          </a:r>
        </a:p>
      </dsp:txBody>
      <dsp:txXfrm>
        <a:off x="0" y="914407"/>
        <a:ext cx="10515600" cy="1317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AFB50-E3BA-40C8-B450-23F46F065B97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FE311-1503-4A21-AB80-CE358E04C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3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FE311-1503-4A21-AB80-CE358E04CA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19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Learning</a:t>
            </a:r>
            <a:r>
              <a:rPr lang="en-US" baseline="0" dirty="0"/>
              <a:t> something new is exciting and joyful, however; there will be times you feel like ripping your hair out.</a:t>
            </a:r>
          </a:p>
          <a:p>
            <a:endParaRPr lang="en-US" baseline="0" dirty="0"/>
          </a:p>
          <a:p>
            <a:r>
              <a:rPr lang="en-US" baseline="0" dirty="0"/>
              <a:t>Some of you may feel disgusted or sad if and when you can’t get something to work.</a:t>
            </a:r>
          </a:p>
          <a:p>
            <a:endParaRPr lang="en-US" baseline="0" dirty="0"/>
          </a:p>
          <a:p>
            <a:r>
              <a:rPr lang="en-US" baseline="0" dirty="0"/>
              <a:t>The only emotion I would like you all to throw away is ”Fear”, during this class you have nothing to be afraid of. </a:t>
            </a:r>
          </a:p>
          <a:p>
            <a:endParaRPr lang="en-US" baseline="0" dirty="0"/>
          </a:p>
          <a:p>
            <a:r>
              <a:rPr lang="en-US" baseline="0" dirty="0"/>
              <a:t>We will be hacking and modifying things but the best part is even if we break something it’s easy to get things working again.</a:t>
            </a:r>
          </a:p>
          <a:p>
            <a:endParaRPr lang="en-US" baseline="0" dirty="0"/>
          </a:p>
          <a:p>
            <a:r>
              <a:rPr lang="en-US" b="1" baseline="0" dirty="0"/>
              <a:t>By learning what not to do, you implicitly learn the right things to do.</a:t>
            </a:r>
          </a:p>
          <a:p>
            <a:endParaRPr lang="en-US" baseline="0" dirty="0"/>
          </a:p>
          <a:p>
            <a:r>
              <a:rPr lang="en-US" baseline="0" dirty="0"/>
              <a:t>The main thing I want all of you to do is </a:t>
            </a:r>
            <a:r>
              <a:rPr lang="en-US" b="1" baseline="0" dirty="0"/>
              <a:t>learn something new and explore the wonderful world of computing.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FE311-1503-4A21-AB80-CE358E04CA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38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Week 3 we introduce more theory and application. By this time the students are pretty familiar with the core programming functions in </a:t>
            </a:r>
            <a:r>
              <a:rPr lang="en-US" dirty="0" err="1"/>
              <a:t>MakeArt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FE311-1503-4A21-AB80-CE358E04CA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72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numeric conditions,</a:t>
            </a:r>
            <a:r>
              <a:rPr lang="en-US" baseline="0" dirty="0"/>
              <a:t> but what other conditions can we have?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FE311-1503-4A21-AB80-CE358E04CA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223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Exposing the kids to different programming languages.</a:t>
            </a:r>
          </a:p>
          <a:p>
            <a:endParaRPr lang="en-US" dirty="0"/>
          </a:p>
          <a:p>
            <a:r>
              <a:rPr lang="en-US" dirty="0"/>
              <a:t>Discuss the differences in the </a:t>
            </a:r>
            <a:r>
              <a:rPr lang="en-US" b="1" u="sng" dirty="0"/>
              <a:t>syntax</a:t>
            </a:r>
            <a:r>
              <a:rPr lang="en-US" b="0" u="none" dirty="0"/>
              <a:t>.</a:t>
            </a:r>
          </a:p>
          <a:p>
            <a:r>
              <a:rPr lang="en-US" b="0" u="none" dirty="0"/>
              <a:t>Discuss namespaces (high level)</a:t>
            </a:r>
          </a:p>
          <a:p>
            <a:r>
              <a:rPr lang="en-US" b="0" u="none" dirty="0"/>
              <a:t>Discuss primitives vs ADTs</a:t>
            </a:r>
          </a:p>
          <a:p>
            <a:r>
              <a:rPr lang="en-US" b="0" u="none" dirty="0"/>
              <a:t>Discuss string literals (char arrays) vs. string objects.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FE311-1503-4A21-AB80-CE358E04CAD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47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FE311-1503-4A21-AB80-CE358E04CAD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5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FE311-1503-4A21-AB80-CE358E04CAD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50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78050"/>
            <a:ext cx="9144000" cy="160278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72911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4BBE443F-36B1-854F-A0B6-1C5D1CBF6ED2}" type="datetime1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64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960387"/>
            <a:ext cx="10515600" cy="180621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7935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FB2941C7-50F2-E74D-9B5F-BE6CF088FFD1}" type="datetime1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54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8696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27667"/>
            <a:ext cx="5181600" cy="48095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27667"/>
            <a:ext cx="5181600" cy="48095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5AD1A74F-53D9-4840-8A8B-8330AB69FD21}" type="datetime1">
              <a:rPr lang="en-US" smtClean="0"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86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0"/>
            <a:ext cx="10515600" cy="88696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19856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022472"/>
            <a:ext cx="5157787" cy="409099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9856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022472"/>
            <a:ext cx="5183188" cy="409099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397BBF98-8B6E-8441-B38D-023371ECC388}" type="datetime1">
              <a:rPr lang="en-US" smtClean="0"/>
              <a:t>2/3/2017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88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8696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F45C7E44-0A39-0040-B490-3551CD73FE2B}" type="datetime1">
              <a:rPr lang="en-US" smtClean="0"/>
              <a:t>2/3/2017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61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1C9473BF-C40B-4743-9C99-AA192C0E639C}" type="datetime1">
              <a:rPr lang="en-US" smtClean="0"/>
              <a:t>2/3/2017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60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78050"/>
            <a:ext cx="9144000" cy="160278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72911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2D0F0192-A1F8-DA4C-9FD9-FA56223ED28D}" type="datetime1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30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88696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CB993ACD-9278-FB49-B0AE-B75F4FBB8149}" type="datetime1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18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960387"/>
            <a:ext cx="10515600" cy="180621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7935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4792B066-4D45-1A4B-A471-2392431E6141}" type="datetime1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15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8696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27667"/>
            <a:ext cx="5181600" cy="48095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27667"/>
            <a:ext cx="5181600" cy="48095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F5464B9E-7F34-DC4D-B1A0-568579972D48}" type="datetime1">
              <a:rPr lang="en-US" smtClean="0"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76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0"/>
            <a:ext cx="10515600" cy="88696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19856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022472"/>
            <a:ext cx="5157787" cy="409099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9856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022472"/>
            <a:ext cx="5183188" cy="409099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4CFCB4D8-2095-8146-91D4-5E3DCF05659A}" type="datetime1">
              <a:rPr lang="en-US" smtClean="0"/>
              <a:t>2/3/2017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3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88696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E5FAB317-6B6E-8843-9627-73FE741EE602}" type="datetime1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050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8696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AA344C24-FE5D-2E44-8C98-57BC59FD4276}" type="datetime1">
              <a:rPr lang="en-US" smtClean="0"/>
              <a:t>2/3/2017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74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757B65B5-F85F-6948-908C-9329BB171B86}" type="datetime1">
              <a:rPr lang="en-US" smtClean="0"/>
              <a:t>2/3/2017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92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960387"/>
            <a:ext cx="10515600" cy="180621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7935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B70DC968-C359-3E41-B538-7DE41FADEC53}" type="datetime1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39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8696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27667"/>
            <a:ext cx="5181600" cy="48095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27667"/>
            <a:ext cx="5181600" cy="48095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9A4D06E3-277A-0042-9F9E-701B9130FE13}" type="datetime1">
              <a:rPr lang="en-US" smtClean="0"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5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0"/>
            <a:ext cx="10515600" cy="88696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19856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022472"/>
            <a:ext cx="5157787" cy="409099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9856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022472"/>
            <a:ext cx="5183188" cy="409099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86A8EB3B-584D-AB4F-9FAF-B417BBA23FF7}" type="datetime1">
              <a:rPr lang="en-US" smtClean="0"/>
              <a:t>2/3/2017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56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8696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B9B01446-D433-5244-BF2B-C3782749F25F}" type="datetime1">
              <a:rPr lang="en-US" smtClean="0"/>
              <a:t>2/3/2017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26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AF806B4F-48B6-BE48-A857-3E467497BF56}" type="datetime1">
              <a:rPr lang="en-US" smtClean="0"/>
              <a:t>2/3/2017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543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78050"/>
            <a:ext cx="9144000" cy="160278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72911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686B2A88-E750-DF44-B273-E3480636288A}" type="datetime1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6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88696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95DB43B6-DEB1-E847-9CE7-D3484F9691CC}" type="datetime1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91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gi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gif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gif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644"/>
            <a:ext cx="12192000" cy="914400"/>
          </a:xfrm>
          <a:prstGeom prst="rect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FF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905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97095"/>
            <a:ext cx="10515600" cy="4836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468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Quicksand" panose="02070303000000060000" pitchFamily="18" charset="0"/>
              </a:defRPr>
            </a:lvl1pPr>
          </a:lstStyle>
          <a:p>
            <a:fld id="{36C60CC5-B94E-2F48-9E4A-35BCE39AAC76}" type="datetime1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468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Quicksand" panose="02070303000000060000" pitchFamily="18" charset="0"/>
              </a:defRPr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468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Quicksand" panose="02070303000000060000" pitchFamily="18" charset="0"/>
              </a:defRPr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88572" y="282695"/>
            <a:ext cx="542101" cy="536144"/>
          </a:xfrm>
          <a:prstGeom prst="rect">
            <a:avLst/>
          </a:prstGeom>
          <a:blipFill dpi="0" rotWithShape="0">
            <a:blip r:embed="rId11"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255625" y="282695"/>
            <a:ext cx="542101" cy="536144"/>
          </a:xfrm>
          <a:prstGeom prst="rect">
            <a:avLst/>
          </a:prstGeom>
          <a:blipFill dpi="0" rotWithShape="0">
            <a:blip r:embed="rId11">
              <a:duotone>
                <a:prstClr val="black"/>
                <a:schemeClr val="accent1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322678" y="282695"/>
            <a:ext cx="542101" cy="536144"/>
          </a:xfrm>
          <a:prstGeom prst="rect">
            <a:avLst/>
          </a:prstGeom>
          <a:blipFill dpi="0" rotWithShape="0">
            <a:blip r:embed="rId11">
              <a:duotone>
                <a:prstClr val="black"/>
                <a:schemeClr val="tx2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389731" y="282695"/>
            <a:ext cx="542101" cy="536144"/>
          </a:xfrm>
          <a:prstGeom prst="rect">
            <a:avLst/>
          </a:prstGeom>
          <a:blipFill dpi="0" rotWithShape="0">
            <a:blip r:embed="rId11">
              <a:duotone>
                <a:prstClr val="black"/>
                <a:schemeClr val="accent4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313005" y="115274"/>
            <a:ext cx="360289" cy="331694"/>
          </a:xfrm>
          <a:prstGeom prst="rect">
            <a:avLst/>
          </a:prstGeom>
          <a:blipFill dpi="0">
            <a:blip r:embed="rId12"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380058" y="117680"/>
            <a:ext cx="360289" cy="331694"/>
          </a:xfrm>
          <a:prstGeom prst="rect">
            <a:avLst/>
          </a:prstGeom>
          <a:blipFill dpi="0">
            <a:blip r:embed="rId12">
              <a:duotone>
                <a:prstClr val="black"/>
                <a:srgbClr val="7030A0">
                  <a:tint val="45000"/>
                  <a:satMod val="400000"/>
                </a:srgb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447111" y="115024"/>
            <a:ext cx="360289" cy="331694"/>
          </a:xfrm>
          <a:prstGeom prst="rect">
            <a:avLst/>
          </a:prstGeom>
          <a:blipFill dpi="0">
            <a:blip r:embed="rId12">
              <a:duotone>
                <a:prstClr val="black"/>
                <a:schemeClr val="accent6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898997"/>
            <a:ext cx="12192000" cy="150861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 userDrawn="1"/>
        </p:nvSpPr>
        <p:spPr>
          <a:xfrm>
            <a:off x="8392934" y="282695"/>
            <a:ext cx="542101" cy="536144"/>
          </a:xfrm>
          <a:prstGeom prst="rect">
            <a:avLst/>
          </a:prstGeom>
          <a:blipFill dpi="0" rotWithShape="0">
            <a:blip r:embed="rId11">
              <a:duotone>
                <a:prstClr val="black"/>
                <a:schemeClr val="accent1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10459987" y="282695"/>
            <a:ext cx="542101" cy="536144"/>
          </a:xfrm>
          <a:prstGeom prst="rect">
            <a:avLst/>
          </a:prstGeom>
          <a:blipFill dpi="0" rotWithShape="0">
            <a:blip r:embed="rId11">
              <a:duotone>
                <a:prstClr val="black"/>
                <a:schemeClr val="tx2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 userDrawn="1"/>
        </p:nvSpPr>
        <p:spPr>
          <a:xfrm>
            <a:off x="7450314" y="115274"/>
            <a:ext cx="360289" cy="331694"/>
          </a:xfrm>
          <a:prstGeom prst="rect">
            <a:avLst/>
          </a:prstGeom>
          <a:blipFill dpi="0">
            <a:blip r:embed="rId12"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 userDrawn="1"/>
        </p:nvSpPr>
        <p:spPr>
          <a:xfrm>
            <a:off x="9517367" y="117680"/>
            <a:ext cx="360289" cy="331694"/>
          </a:xfrm>
          <a:prstGeom prst="rect">
            <a:avLst/>
          </a:prstGeom>
          <a:blipFill dpi="0">
            <a:blip r:embed="rId12">
              <a:duotone>
                <a:prstClr val="black"/>
                <a:srgbClr val="7030A0">
                  <a:tint val="45000"/>
                  <a:satMod val="400000"/>
                </a:srgb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 userDrawn="1"/>
        </p:nvSpPr>
        <p:spPr>
          <a:xfrm>
            <a:off x="11584420" y="115024"/>
            <a:ext cx="360289" cy="331694"/>
          </a:xfrm>
          <a:prstGeom prst="rect">
            <a:avLst/>
          </a:prstGeom>
          <a:blipFill dpi="0">
            <a:blip r:embed="rId12">
              <a:duotone>
                <a:prstClr val="black"/>
                <a:schemeClr val="accent6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79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66CC33"/>
          </a:solidFill>
          <a:latin typeface="Lilita One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Quicksand" panose="02070303000000060000" pitchFamily="18" charset="0"/>
          <a:ea typeface="+mn-ea"/>
          <a:cs typeface="Leelawadee UI" panose="020B0502040204020203" pitchFamily="34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Quicksand" panose="02070303000000060000" pitchFamily="18" charset="0"/>
          <a:ea typeface="+mn-ea"/>
          <a:cs typeface="Leelawadee UI" panose="020B0502040204020203" pitchFamily="34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Quicksand" panose="02070303000000060000" pitchFamily="18" charset="0"/>
          <a:ea typeface="+mn-ea"/>
          <a:cs typeface="Leelawadee UI" panose="020B0502040204020203" pitchFamily="34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Quicksand" panose="02070303000000060000" pitchFamily="18" charset="0"/>
          <a:ea typeface="+mn-ea"/>
          <a:cs typeface="Leelawadee UI" panose="020B0502040204020203" pitchFamily="34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Quicksand" panose="02070303000000060000" pitchFamily="18" charset="0"/>
          <a:ea typeface="+mn-ea"/>
          <a:cs typeface="Leelawadee UI" panose="020B0502040204020203" pitchFamily="34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12192000" cy="914400"/>
          </a:xfrm>
          <a:prstGeom prst="rect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FF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905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97095"/>
            <a:ext cx="10515600" cy="4836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468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Quicksand" panose="02070303000000060000" pitchFamily="18" charset="0"/>
              </a:defRPr>
            </a:lvl1pPr>
          </a:lstStyle>
          <a:p>
            <a:fld id="{32A069C1-C7FC-6B4F-812C-57DBC75A90D2}" type="datetime1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468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Quicksand" panose="02070303000000060000" pitchFamily="18" charset="0"/>
              </a:defRPr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468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Quicksand" panose="02070303000000060000" pitchFamily="18" charset="0"/>
              </a:defRPr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88572" y="282695"/>
            <a:ext cx="542101" cy="536144"/>
          </a:xfrm>
          <a:prstGeom prst="rect">
            <a:avLst/>
          </a:prstGeom>
          <a:blipFill dpi="0" rotWithShape="0">
            <a:blip r:embed="rId11"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255625" y="282695"/>
            <a:ext cx="542101" cy="536144"/>
          </a:xfrm>
          <a:prstGeom prst="rect">
            <a:avLst/>
          </a:prstGeom>
          <a:blipFill dpi="0" rotWithShape="0">
            <a:blip r:embed="rId11">
              <a:duotone>
                <a:prstClr val="black"/>
                <a:schemeClr val="accent1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322678" y="282695"/>
            <a:ext cx="542101" cy="536144"/>
          </a:xfrm>
          <a:prstGeom prst="rect">
            <a:avLst/>
          </a:prstGeom>
          <a:blipFill dpi="0" rotWithShape="0">
            <a:blip r:embed="rId11">
              <a:duotone>
                <a:prstClr val="black"/>
                <a:schemeClr val="tx2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389731" y="282695"/>
            <a:ext cx="542101" cy="536144"/>
          </a:xfrm>
          <a:prstGeom prst="rect">
            <a:avLst/>
          </a:prstGeom>
          <a:blipFill dpi="0" rotWithShape="0">
            <a:blip r:embed="rId11">
              <a:duotone>
                <a:prstClr val="black"/>
                <a:schemeClr val="accent4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313005" y="115274"/>
            <a:ext cx="360289" cy="331694"/>
          </a:xfrm>
          <a:prstGeom prst="rect">
            <a:avLst/>
          </a:prstGeom>
          <a:blipFill dpi="0">
            <a:blip r:embed="rId12"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380058" y="117680"/>
            <a:ext cx="360289" cy="331694"/>
          </a:xfrm>
          <a:prstGeom prst="rect">
            <a:avLst/>
          </a:prstGeom>
          <a:blipFill dpi="0">
            <a:blip r:embed="rId12">
              <a:duotone>
                <a:prstClr val="black"/>
                <a:srgbClr val="7030A0">
                  <a:tint val="45000"/>
                  <a:satMod val="400000"/>
                </a:srgb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447111" y="115024"/>
            <a:ext cx="360289" cy="331694"/>
          </a:xfrm>
          <a:prstGeom prst="rect">
            <a:avLst/>
          </a:prstGeom>
          <a:blipFill dpi="0">
            <a:blip r:embed="rId12">
              <a:duotone>
                <a:prstClr val="black"/>
                <a:schemeClr val="accent6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898997"/>
            <a:ext cx="12192000" cy="150861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 userDrawn="1"/>
        </p:nvSpPr>
        <p:spPr>
          <a:xfrm>
            <a:off x="8392934" y="282695"/>
            <a:ext cx="542101" cy="536144"/>
          </a:xfrm>
          <a:prstGeom prst="rect">
            <a:avLst/>
          </a:prstGeom>
          <a:blipFill dpi="0" rotWithShape="0">
            <a:blip r:embed="rId11">
              <a:duotone>
                <a:prstClr val="black"/>
                <a:schemeClr val="accent1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10459987" y="282695"/>
            <a:ext cx="542101" cy="536144"/>
          </a:xfrm>
          <a:prstGeom prst="rect">
            <a:avLst/>
          </a:prstGeom>
          <a:blipFill dpi="0" rotWithShape="0">
            <a:blip r:embed="rId11">
              <a:duotone>
                <a:prstClr val="black"/>
                <a:schemeClr val="tx2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 userDrawn="1"/>
        </p:nvSpPr>
        <p:spPr>
          <a:xfrm>
            <a:off x="7450314" y="115274"/>
            <a:ext cx="360289" cy="331694"/>
          </a:xfrm>
          <a:prstGeom prst="rect">
            <a:avLst/>
          </a:prstGeom>
          <a:blipFill dpi="0">
            <a:blip r:embed="rId12"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 userDrawn="1"/>
        </p:nvSpPr>
        <p:spPr>
          <a:xfrm>
            <a:off x="9517367" y="117680"/>
            <a:ext cx="360289" cy="331694"/>
          </a:xfrm>
          <a:prstGeom prst="rect">
            <a:avLst/>
          </a:prstGeom>
          <a:blipFill dpi="0">
            <a:blip r:embed="rId12">
              <a:duotone>
                <a:prstClr val="black"/>
                <a:srgbClr val="7030A0">
                  <a:tint val="45000"/>
                  <a:satMod val="400000"/>
                </a:srgb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 userDrawn="1"/>
        </p:nvSpPr>
        <p:spPr>
          <a:xfrm>
            <a:off x="11584420" y="115024"/>
            <a:ext cx="360289" cy="331694"/>
          </a:xfrm>
          <a:prstGeom prst="rect">
            <a:avLst/>
          </a:prstGeom>
          <a:blipFill dpi="0">
            <a:blip r:embed="rId12">
              <a:duotone>
                <a:prstClr val="black"/>
                <a:schemeClr val="accent6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12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3C7C7"/>
          </a:solidFill>
          <a:latin typeface="Lilita One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Quicksand" panose="02070303000000060000" pitchFamily="18" charset="0"/>
          <a:ea typeface="+mn-ea"/>
          <a:cs typeface="Leelawadee UI" panose="020B0502040204020203" pitchFamily="34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Quicksand" panose="02070303000000060000" pitchFamily="18" charset="0"/>
          <a:ea typeface="+mn-ea"/>
          <a:cs typeface="Leelawadee UI" panose="020B0502040204020203" pitchFamily="34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Quicksand" panose="02070303000000060000" pitchFamily="18" charset="0"/>
          <a:ea typeface="+mn-ea"/>
          <a:cs typeface="Leelawadee UI" panose="020B0502040204020203" pitchFamily="34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Quicksand" panose="02070303000000060000" pitchFamily="18" charset="0"/>
          <a:ea typeface="+mn-ea"/>
          <a:cs typeface="Leelawadee UI" panose="020B0502040204020203" pitchFamily="34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Quicksand" panose="02070303000000060000" pitchFamily="18" charset="0"/>
          <a:ea typeface="+mn-ea"/>
          <a:cs typeface="Leelawadee UI" panose="020B0502040204020203" pitchFamily="34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12192000" cy="914400"/>
          </a:xfrm>
          <a:prstGeom prst="rect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FF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905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97095"/>
            <a:ext cx="10515600" cy="4836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468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Quicksand" panose="02070303000000060000" pitchFamily="18" charset="0"/>
              </a:defRPr>
            </a:lvl1pPr>
          </a:lstStyle>
          <a:p>
            <a:fld id="{8EDF80F3-35AA-D44A-BE0F-1093757CEFE4}" type="datetime1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468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Quicksand" panose="02070303000000060000" pitchFamily="18" charset="0"/>
              </a:defRPr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468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Quicksand" panose="02070303000000060000" pitchFamily="18" charset="0"/>
              </a:defRPr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88572" y="282695"/>
            <a:ext cx="542101" cy="536144"/>
          </a:xfrm>
          <a:prstGeom prst="rect">
            <a:avLst/>
          </a:prstGeom>
          <a:blipFill dpi="0" rotWithShape="0">
            <a:blip r:embed="rId11"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255625" y="282695"/>
            <a:ext cx="542101" cy="536144"/>
          </a:xfrm>
          <a:prstGeom prst="rect">
            <a:avLst/>
          </a:prstGeom>
          <a:blipFill dpi="0" rotWithShape="0">
            <a:blip r:embed="rId11">
              <a:duotone>
                <a:prstClr val="black"/>
                <a:schemeClr val="accent1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322678" y="282695"/>
            <a:ext cx="542101" cy="536144"/>
          </a:xfrm>
          <a:prstGeom prst="rect">
            <a:avLst/>
          </a:prstGeom>
          <a:blipFill dpi="0" rotWithShape="0">
            <a:blip r:embed="rId11">
              <a:duotone>
                <a:prstClr val="black"/>
                <a:schemeClr val="tx2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389731" y="282695"/>
            <a:ext cx="542101" cy="536144"/>
          </a:xfrm>
          <a:prstGeom prst="rect">
            <a:avLst/>
          </a:prstGeom>
          <a:blipFill dpi="0" rotWithShape="0">
            <a:blip r:embed="rId11">
              <a:duotone>
                <a:prstClr val="black"/>
                <a:schemeClr val="accent4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313005" y="115274"/>
            <a:ext cx="360289" cy="331694"/>
          </a:xfrm>
          <a:prstGeom prst="rect">
            <a:avLst/>
          </a:prstGeom>
          <a:blipFill dpi="0">
            <a:blip r:embed="rId12"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380058" y="117680"/>
            <a:ext cx="360289" cy="331694"/>
          </a:xfrm>
          <a:prstGeom prst="rect">
            <a:avLst/>
          </a:prstGeom>
          <a:blipFill dpi="0">
            <a:blip r:embed="rId12">
              <a:duotone>
                <a:prstClr val="black"/>
                <a:srgbClr val="7030A0">
                  <a:tint val="45000"/>
                  <a:satMod val="400000"/>
                </a:srgb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447111" y="115024"/>
            <a:ext cx="360289" cy="331694"/>
          </a:xfrm>
          <a:prstGeom prst="rect">
            <a:avLst/>
          </a:prstGeom>
          <a:blipFill dpi="0">
            <a:blip r:embed="rId12">
              <a:duotone>
                <a:prstClr val="black"/>
                <a:schemeClr val="accent6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898997"/>
            <a:ext cx="12192000" cy="150861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 userDrawn="1"/>
        </p:nvSpPr>
        <p:spPr>
          <a:xfrm>
            <a:off x="8392934" y="282695"/>
            <a:ext cx="542101" cy="536144"/>
          </a:xfrm>
          <a:prstGeom prst="rect">
            <a:avLst/>
          </a:prstGeom>
          <a:blipFill dpi="0" rotWithShape="0">
            <a:blip r:embed="rId11">
              <a:duotone>
                <a:prstClr val="black"/>
                <a:schemeClr val="accent1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10459987" y="282695"/>
            <a:ext cx="542101" cy="536144"/>
          </a:xfrm>
          <a:prstGeom prst="rect">
            <a:avLst/>
          </a:prstGeom>
          <a:blipFill dpi="0" rotWithShape="0">
            <a:blip r:embed="rId11">
              <a:duotone>
                <a:prstClr val="black"/>
                <a:schemeClr val="tx2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 userDrawn="1"/>
        </p:nvSpPr>
        <p:spPr>
          <a:xfrm>
            <a:off x="7450314" y="115274"/>
            <a:ext cx="360289" cy="331694"/>
          </a:xfrm>
          <a:prstGeom prst="rect">
            <a:avLst/>
          </a:prstGeom>
          <a:blipFill dpi="0">
            <a:blip r:embed="rId12"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 userDrawn="1"/>
        </p:nvSpPr>
        <p:spPr>
          <a:xfrm>
            <a:off x="9517367" y="117680"/>
            <a:ext cx="360289" cy="331694"/>
          </a:xfrm>
          <a:prstGeom prst="rect">
            <a:avLst/>
          </a:prstGeom>
          <a:blipFill dpi="0">
            <a:blip r:embed="rId12">
              <a:duotone>
                <a:prstClr val="black"/>
                <a:srgbClr val="7030A0">
                  <a:tint val="45000"/>
                  <a:satMod val="400000"/>
                </a:srgb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 userDrawn="1"/>
        </p:nvSpPr>
        <p:spPr>
          <a:xfrm>
            <a:off x="11584420" y="115024"/>
            <a:ext cx="360289" cy="331694"/>
          </a:xfrm>
          <a:prstGeom prst="rect">
            <a:avLst/>
          </a:prstGeom>
          <a:blipFill dpi="0">
            <a:blip r:embed="rId12">
              <a:duotone>
                <a:prstClr val="black"/>
                <a:schemeClr val="accent6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5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9900"/>
          </a:solidFill>
          <a:latin typeface="Lilita One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Quicksand" panose="02070303000000060000" pitchFamily="18" charset="0"/>
          <a:ea typeface="+mn-ea"/>
          <a:cs typeface="Leelawadee UI" panose="020B0502040204020203" pitchFamily="34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Quicksand" panose="02070303000000060000" pitchFamily="18" charset="0"/>
          <a:ea typeface="+mn-ea"/>
          <a:cs typeface="Leelawadee UI" panose="020B0502040204020203" pitchFamily="34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Quicksand" panose="02070303000000060000" pitchFamily="18" charset="0"/>
          <a:ea typeface="+mn-ea"/>
          <a:cs typeface="Leelawadee UI" panose="020B0502040204020203" pitchFamily="34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Quicksand" panose="02070303000000060000" pitchFamily="18" charset="0"/>
          <a:ea typeface="+mn-ea"/>
          <a:cs typeface="Leelawadee UI" panose="020B0502040204020203" pitchFamily="34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Quicksand" panose="02070303000000060000" pitchFamily="18" charset="0"/>
          <a:ea typeface="+mn-ea"/>
          <a:cs typeface="Leelawadee UI" panose="020B0502040204020203" pitchFamily="34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61628"/>
            <a:ext cx="9144000" cy="1602786"/>
          </a:xfrm>
        </p:spPr>
        <p:txBody>
          <a:bodyPr>
            <a:normAutofit fontScale="90000"/>
          </a:bodyPr>
          <a:lstStyle/>
          <a:p>
            <a:r>
              <a:rPr lang="en-US" dirty="0"/>
              <a:t>Advanced Programing</a:t>
            </a:r>
            <a:br>
              <a:rPr lang="en-US" dirty="0"/>
            </a:br>
            <a:r>
              <a:rPr lang="en-US" dirty="0"/>
              <a:t>in</a:t>
            </a:r>
            <a:br>
              <a:rPr lang="en-US" dirty="0"/>
            </a:br>
            <a:r>
              <a:rPr lang="en-US" dirty="0" err="1"/>
              <a:t>MakeArt</a:t>
            </a:r>
            <a:br>
              <a:rPr lang="en-US" dirty="0"/>
            </a:br>
            <a:r>
              <a:rPr lang="en-US" dirty="0"/>
              <a:t>(Part 1)</a:t>
            </a:r>
          </a:p>
        </p:txBody>
      </p:sp>
    </p:spTree>
    <p:extLst>
      <p:ext uri="{BB962C8B-B14F-4D97-AF65-F5344CB8AC3E}">
        <p14:creationId xmlns:p14="http://schemas.microsoft.com/office/powerpoint/2010/main" val="2824017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logic?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5"/>
          <a:stretch/>
        </p:blipFill>
        <p:spPr>
          <a:xfrm>
            <a:off x="7481454" y="1151910"/>
            <a:ext cx="4572000" cy="42864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Raspberry Pi and Kano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21C6-A685-4B1F-90C7-BBE43F0A507A}" type="slidenum">
              <a:rPr lang="en-US" smtClean="0"/>
              <a:t>10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" y="1127905"/>
            <a:ext cx="74814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To control what a program will do and how it will do it.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958" y="2733774"/>
            <a:ext cx="2888960" cy="35414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468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66" y="1852074"/>
            <a:ext cx="5743575" cy="3829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More Training Wheels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You knew it was coming…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Introduction to Raspberry Pi and Kano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21C6-A685-4B1F-90C7-BBE43F0A507A}" type="slidenum">
              <a:rPr lang="en-US" smtClean="0"/>
              <a:t>11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73" y="1492060"/>
            <a:ext cx="1944511" cy="437824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4426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Function?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7096"/>
            <a:ext cx="10515600" cy="1299032"/>
          </a:xfrm>
        </p:spPr>
        <p:txBody>
          <a:bodyPr/>
          <a:lstStyle/>
          <a:p>
            <a:pPr marL="0" indent="0">
              <a:buNone/>
            </a:pPr>
            <a:r>
              <a:rPr lang="en-US" b="0" dirty="0"/>
              <a:t>In programming, a </a:t>
            </a:r>
            <a:r>
              <a:rPr lang="en-US" b="0" u="sng" dirty="0"/>
              <a:t>named section</a:t>
            </a:r>
            <a:r>
              <a:rPr lang="en-US" b="0" dirty="0"/>
              <a:t> of a program that performs a </a:t>
            </a:r>
            <a:r>
              <a:rPr lang="en-US" b="0" u="sng" dirty="0"/>
              <a:t>specific task</a:t>
            </a:r>
            <a:r>
              <a:rPr lang="en-US" b="0" dirty="0"/>
              <a:t>. In this sense, a function is a type of </a:t>
            </a:r>
            <a:r>
              <a:rPr lang="en-US" b="0" u="sng" dirty="0"/>
              <a:t>procedure</a:t>
            </a:r>
            <a:r>
              <a:rPr lang="en-US" b="0" dirty="0"/>
              <a:t> or </a:t>
            </a:r>
            <a:r>
              <a:rPr lang="en-US" b="0" u="sng" dirty="0"/>
              <a:t>routine</a:t>
            </a:r>
            <a:r>
              <a:rPr lang="en-US" b="0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Raspberry Pi and Kano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21C6-A685-4B1F-90C7-BBE43F0A507A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8094493"/>
              </p:ext>
            </p:extLst>
          </p:nvPr>
        </p:nvGraphicFramePr>
        <p:xfrm>
          <a:off x="838200" y="2507673"/>
          <a:ext cx="10515600" cy="2249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ight Brace 8"/>
          <p:cNvSpPr/>
          <p:nvPr/>
        </p:nvSpPr>
        <p:spPr>
          <a:xfrm>
            <a:off x="6243782" y="3934691"/>
            <a:ext cx="711200" cy="66501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62803" y="4048672"/>
            <a:ext cx="3556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2000" b="1" dirty="0"/>
              <a:t>Function Body</a:t>
            </a:r>
          </a:p>
        </p:txBody>
      </p:sp>
      <p:sp>
        <p:nvSpPr>
          <p:cNvPr id="11" name="Freeform: Shape 10"/>
          <p:cNvSpPr/>
          <p:nvPr/>
        </p:nvSpPr>
        <p:spPr>
          <a:xfrm>
            <a:off x="2244437" y="4511052"/>
            <a:ext cx="4802909" cy="756818"/>
          </a:xfrm>
          <a:custGeom>
            <a:avLst/>
            <a:gdLst>
              <a:gd name="connsiteX0" fmla="*/ 0 w 2743200"/>
              <a:gd name="connsiteY0" fmla="*/ 0 h 803563"/>
              <a:gd name="connsiteX1" fmla="*/ 2743200 w 2743200"/>
              <a:gd name="connsiteY1" fmla="*/ 803563 h 803563"/>
              <a:gd name="connsiteX0" fmla="*/ 0 w 3149600"/>
              <a:gd name="connsiteY0" fmla="*/ 0 h 748145"/>
              <a:gd name="connsiteX1" fmla="*/ 3149600 w 3149600"/>
              <a:gd name="connsiteY1" fmla="*/ 748145 h 748145"/>
              <a:gd name="connsiteX0" fmla="*/ 0 w 3149600"/>
              <a:gd name="connsiteY0" fmla="*/ 0 h 752014"/>
              <a:gd name="connsiteX1" fmla="*/ 3149600 w 3149600"/>
              <a:gd name="connsiteY1" fmla="*/ 748145 h 752014"/>
              <a:gd name="connsiteX0" fmla="*/ 0 w 3149600"/>
              <a:gd name="connsiteY0" fmla="*/ 0 h 771877"/>
              <a:gd name="connsiteX1" fmla="*/ 3149600 w 3149600"/>
              <a:gd name="connsiteY1" fmla="*/ 748145 h 771877"/>
              <a:gd name="connsiteX0" fmla="*/ 0 w 3149600"/>
              <a:gd name="connsiteY0" fmla="*/ 0 h 762635"/>
              <a:gd name="connsiteX1" fmla="*/ 3149600 w 3149600"/>
              <a:gd name="connsiteY1" fmla="*/ 748145 h 762635"/>
              <a:gd name="connsiteX0" fmla="*/ 0 w 3166046"/>
              <a:gd name="connsiteY0" fmla="*/ 0 h 1016169"/>
              <a:gd name="connsiteX1" fmla="*/ 3166046 w 3166046"/>
              <a:gd name="connsiteY1" fmla="*/ 1010292 h 1016169"/>
              <a:gd name="connsiteX0" fmla="*/ 0 w 3166046"/>
              <a:gd name="connsiteY0" fmla="*/ 0 h 1022333"/>
              <a:gd name="connsiteX1" fmla="*/ 3166046 w 3166046"/>
              <a:gd name="connsiteY1" fmla="*/ 1010292 h 1022333"/>
              <a:gd name="connsiteX0" fmla="*/ 0 w 3166046"/>
              <a:gd name="connsiteY0" fmla="*/ 0 h 1034504"/>
              <a:gd name="connsiteX1" fmla="*/ 3166046 w 3166046"/>
              <a:gd name="connsiteY1" fmla="*/ 1010292 h 1034504"/>
              <a:gd name="connsiteX0" fmla="*/ 0 w 3166046"/>
              <a:gd name="connsiteY0" fmla="*/ 0 h 1053544"/>
              <a:gd name="connsiteX1" fmla="*/ 3166046 w 3166046"/>
              <a:gd name="connsiteY1" fmla="*/ 1010292 h 1053544"/>
              <a:gd name="connsiteX0" fmla="*/ 0 w 3166046"/>
              <a:gd name="connsiteY0" fmla="*/ 0 h 1053544"/>
              <a:gd name="connsiteX1" fmla="*/ 3166046 w 3166046"/>
              <a:gd name="connsiteY1" fmla="*/ 1010292 h 1053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66046" h="1053544">
                <a:moveTo>
                  <a:pt x="0" y="0"/>
                </a:moveTo>
                <a:cubicBezTo>
                  <a:pt x="1635" y="1253619"/>
                  <a:pt x="1271570" y="1065711"/>
                  <a:pt x="3166046" y="1010292"/>
                </a:cubicBezTo>
              </a:path>
            </a:pathLst>
          </a:custGeom>
          <a:noFill/>
          <a:ln w="3810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162803" y="5015436"/>
            <a:ext cx="3556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2000" b="1" dirty="0"/>
              <a:t>Return Statement</a:t>
            </a:r>
          </a:p>
        </p:txBody>
      </p:sp>
      <p:sp>
        <p:nvSpPr>
          <p:cNvPr id="13" name="Freeform: Shape 12"/>
          <p:cNvSpPr/>
          <p:nvPr/>
        </p:nvSpPr>
        <p:spPr>
          <a:xfrm>
            <a:off x="3126511" y="4511052"/>
            <a:ext cx="3920835" cy="401609"/>
          </a:xfrm>
          <a:custGeom>
            <a:avLst/>
            <a:gdLst>
              <a:gd name="connsiteX0" fmla="*/ 0 w 2743200"/>
              <a:gd name="connsiteY0" fmla="*/ 0 h 803563"/>
              <a:gd name="connsiteX1" fmla="*/ 2743200 w 2743200"/>
              <a:gd name="connsiteY1" fmla="*/ 803563 h 803563"/>
              <a:gd name="connsiteX0" fmla="*/ 0 w 3149600"/>
              <a:gd name="connsiteY0" fmla="*/ 0 h 748145"/>
              <a:gd name="connsiteX1" fmla="*/ 3149600 w 3149600"/>
              <a:gd name="connsiteY1" fmla="*/ 748145 h 748145"/>
              <a:gd name="connsiteX0" fmla="*/ 0 w 3149600"/>
              <a:gd name="connsiteY0" fmla="*/ 0 h 752014"/>
              <a:gd name="connsiteX1" fmla="*/ 3149600 w 3149600"/>
              <a:gd name="connsiteY1" fmla="*/ 748145 h 752014"/>
              <a:gd name="connsiteX0" fmla="*/ 0 w 3149600"/>
              <a:gd name="connsiteY0" fmla="*/ 0 h 771877"/>
              <a:gd name="connsiteX1" fmla="*/ 3149600 w 3149600"/>
              <a:gd name="connsiteY1" fmla="*/ 748145 h 771877"/>
              <a:gd name="connsiteX0" fmla="*/ 0 w 3149600"/>
              <a:gd name="connsiteY0" fmla="*/ 0 h 762635"/>
              <a:gd name="connsiteX1" fmla="*/ 3149600 w 3149600"/>
              <a:gd name="connsiteY1" fmla="*/ 748145 h 762635"/>
              <a:gd name="connsiteX0" fmla="*/ 0 w 3166046"/>
              <a:gd name="connsiteY0" fmla="*/ 0 h 1016169"/>
              <a:gd name="connsiteX1" fmla="*/ 3166046 w 3166046"/>
              <a:gd name="connsiteY1" fmla="*/ 1010292 h 1016169"/>
              <a:gd name="connsiteX0" fmla="*/ 0 w 3166046"/>
              <a:gd name="connsiteY0" fmla="*/ 0 h 1022333"/>
              <a:gd name="connsiteX1" fmla="*/ 3166046 w 3166046"/>
              <a:gd name="connsiteY1" fmla="*/ 1010292 h 1022333"/>
              <a:gd name="connsiteX0" fmla="*/ 0 w 3166046"/>
              <a:gd name="connsiteY0" fmla="*/ 0 h 1076451"/>
              <a:gd name="connsiteX1" fmla="*/ 3166046 w 3166046"/>
              <a:gd name="connsiteY1" fmla="*/ 1010292 h 1076451"/>
              <a:gd name="connsiteX0" fmla="*/ 0 w 3166046"/>
              <a:gd name="connsiteY0" fmla="*/ 0 h 1094922"/>
              <a:gd name="connsiteX1" fmla="*/ 3166046 w 3166046"/>
              <a:gd name="connsiteY1" fmla="*/ 1010292 h 109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66046" h="1094922">
                <a:moveTo>
                  <a:pt x="0" y="0"/>
                </a:moveTo>
                <a:cubicBezTo>
                  <a:pt x="8945" y="1440793"/>
                  <a:pt x="638361" y="1065710"/>
                  <a:pt x="3166046" y="1010292"/>
                </a:cubicBezTo>
              </a:path>
            </a:pathLst>
          </a:custGeom>
          <a:noFill/>
          <a:ln w="3810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162803" y="4641367"/>
            <a:ext cx="3556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2000" b="1" dirty="0"/>
              <a:t>Return Value</a:t>
            </a:r>
          </a:p>
        </p:txBody>
      </p:sp>
      <p:sp>
        <p:nvSpPr>
          <p:cNvPr id="15" name="Freeform: Shape 14"/>
          <p:cNvSpPr/>
          <p:nvPr/>
        </p:nvSpPr>
        <p:spPr>
          <a:xfrm>
            <a:off x="1547091" y="3872834"/>
            <a:ext cx="5500255" cy="1740885"/>
          </a:xfrm>
          <a:custGeom>
            <a:avLst/>
            <a:gdLst>
              <a:gd name="connsiteX0" fmla="*/ 0 w 2743200"/>
              <a:gd name="connsiteY0" fmla="*/ 0 h 803563"/>
              <a:gd name="connsiteX1" fmla="*/ 2743200 w 2743200"/>
              <a:gd name="connsiteY1" fmla="*/ 803563 h 803563"/>
              <a:gd name="connsiteX0" fmla="*/ 0 w 3149600"/>
              <a:gd name="connsiteY0" fmla="*/ 0 h 748145"/>
              <a:gd name="connsiteX1" fmla="*/ 3149600 w 3149600"/>
              <a:gd name="connsiteY1" fmla="*/ 748145 h 748145"/>
              <a:gd name="connsiteX0" fmla="*/ 0 w 3149600"/>
              <a:gd name="connsiteY0" fmla="*/ 0 h 752014"/>
              <a:gd name="connsiteX1" fmla="*/ 3149600 w 3149600"/>
              <a:gd name="connsiteY1" fmla="*/ 748145 h 752014"/>
              <a:gd name="connsiteX0" fmla="*/ 0 w 3149600"/>
              <a:gd name="connsiteY0" fmla="*/ 0 h 771877"/>
              <a:gd name="connsiteX1" fmla="*/ 3149600 w 3149600"/>
              <a:gd name="connsiteY1" fmla="*/ 748145 h 771877"/>
              <a:gd name="connsiteX0" fmla="*/ 0 w 3149600"/>
              <a:gd name="connsiteY0" fmla="*/ 0 h 762635"/>
              <a:gd name="connsiteX1" fmla="*/ 3149600 w 3149600"/>
              <a:gd name="connsiteY1" fmla="*/ 748145 h 762635"/>
              <a:gd name="connsiteX0" fmla="*/ 0 w 3166046"/>
              <a:gd name="connsiteY0" fmla="*/ 0 h 1016169"/>
              <a:gd name="connsiteX1" fmla="*/ 3166046 w 3166046"/>
              <a:gd name="connsiteY1" fmla="*/ 1010292 h 1016169"/>
              <a:gd name="connsiteX0" fmla="*/ 0 w 3166046"/>
              <a:gd name="connsiteY0" fmla="*/ 0 h 1022333"/>
              <a:gd name="connsiteX1" fmla="*/ 3166046 w 3166046"/>
              <a:gd name="connsiteY1" fmla="*/ 1010292 h 1022333"/>
              <a:gd name="connsiteX0" fmla="*/ 0 w 3166046"/>
              <a:gd name="connsiteY0" fmla="*/ 0 h 1010292"/>
              <a:gd name="connsiteX1" fmla="*/ 3166046 w 3166046"/>
              <a:gd name="connsiteY1" fmla="*/ 1010292 h 1010292"/>
              <a:gd name="connsiteX0" fmla="*/ 0 w 3166046"/>
              <a:gd name="connsiteY0" fmla="*/ 0 h 1010292"/>
              <a:gd name="connsiteX1" fmla="*/ 3166046 w 3166046"/>
              <a:gd name="connsiteY1" fmla="*/ 1010292 h 1010292"/>
              <a:gd name="connsiteX0" fmla="*/ 0 w 3166046"/>
              <a:gd name="connsiteY0" fmla="*/ 0 h 1010292"/>
              <a:gd name="connsiteX1" fmla="*/ 3166046 w 3166046"/>
              <a:gd name="connsiteY1" fmla="*/ 1010292 h 1010292"/>
              <a:gd name="connsiteX0" fmla="*/ 0 w 3166046"/>
              <a:gd name="connsiteY0" fmla="*/ 0 h 1010456"/>
              <a:gd name="connsiteX1" fmla="*/ 3166046 w 3166046"/>
              <a:gd name="connsiteY1" fmla="*/ 1010292 h 1010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66046" h="1010456">
                <a:moveTo>
                  <a:pt x="0" y="0"/>
                </a:moveTo>
                <a:cubicBezTo>
                  <a:pt x="20761" y="1085648"/>
                  <a:pt x="542663" y="1006738"/>
                  <a:pt x="3166046" y="1010292"/>
                </a:cubicBezTo>
              </a:path>
            </a:pathLst>
          </a:custGeom>
          <a:noFill/>
          <a:ln w="3810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162803" y="5366304"/>
            <a:ext cx="3556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2000" b="1" dirty="0"/>
              <a:t>Function Name</a:t>
            </a:r>
          </a:p>
        </p:txBody>
      </p:sp>
      <p:sp>
        <p:nvSpPr>
          <p:cNvPr id="17" name="Freeform: Shape 16"/>
          <p:cNvSpPr/>
          <p:nvPr/>
        </p:nvSpPr>
        <p:spPr>
          <a:xfrm flipV="1">
            <a:off x="6643265" y="2970482"/>
            <a:ext cx="2842487" cy="669412"/>
          </a:xfrm>
          <a:custGeom>
            <a:avLst/>
            <a:gdLst>
              <a:gd name="connsiteX0" fmla="*/ 0 w 2743200"/>
              <a:gd name="connsiteY0" fmla="*/ 0 h 803563"/>
              <a:gd name="connsiteX1" fmla="*/ 2743200 w 2743200"/>
              <a:gd name="connsiteY1" fmla="*/ 803563 h 803563"/>
              <a:gd name="connsiteX0" fmla="*/ 0 w 3149600"/>
              <a:gd name="connsiteY0" fmla="*/ 0 h 748145"/>
              <a:gd name="connsiteX1" fmla="*/ 3149600 w 3149600"/>
              <a:gd name="connsiteY1" fmla="*/ 748145 h 748145"/>
              <a:gd name="connsiteX0" fmla="*/ 0 w 3149600"/>
              <a:gd name="connsiteY0" fmla="*/ 0 h 752014"/>
              <a:gd name="connsiteX1" fmla="*/ 3149600 w 3149600"/>
              <a:gd name="connsiteY1" fmla="*/ 748145 h 752014"/>
              <a:gd name="connsiteX0" fmla="*/ 0 w 3149600"/>
              <a:gd name="connsiteY0" fmla="*/ 0 h 771877"/>
              <a:gd name="connsiteX1" fmla="*/ 3149600 w 3149600"/>
              <a:gd name="connsiteY1" fmla="*/ 748145 h 771877"/>
              <a:gd name="connsiteX0" fmla="*/ 0 w 3149600"/>
              <a:gd name="connsiteY0" fmla="*/ 0 h 762635"/>
              <a:gd name="connsiteX1" fmla="*/ 3149600 w 3149600"/>
              <a:gd name="connsiteY1" fmla="*/ 748145 h 762635"/>
              <a:gd name="connsiteX0" fmla="*/ 0 w 3166046"/>
              <a:gd name="connsiteY0" fmla="*/ 0 h 1016169"/>
              <a:gd name="connsiteX1" fmla="*/ 3166046 w 3166046"/>
              <a:gd name="connsiteY1" fmla="*/ 1010292 h 1016169"/>
              <a:gd name="connsiteX0" fmla="*/ 0 w 3166046"/>
              <a:gd name="connsiteY0" fmla="*/ 0 h 1022333"/>
              <a:gd name="connsiteX1" fmla="*/ 3166046 w 3166046"/>
              <a:gd name="connsiteY1" fmla="*/ 1010292 h 1022333"/>
              <a:gd name="connsiteX0" fmla="*/ 0 w 3166046"/>
              <a:gd name="connsiteY0" fmla="*/ 0 h 1076451"/>
              <a:gd name="connsiteX1" fmla="*/ 3166046 w 3166046"/>
              <a:gd name="connsiteY1" fmla="*/ 1010292 h 1076451"/>
              <a:gd name="connsiteX0" fmla="*/ 0 w 3166046"/>
              <a:gd name="connsiteY0" fmla="*/ 0 h 1094922"/>
              <a:gd name="connsiteX1" fmla="*/ 3166046 w 3166046"/>
              <a:gd name="connsiteY1" fmla="*/ 1010292 h 1094922"/>
              <a:gd name="connsiteX0" fmla="*/ 0 w 3166046"/>
              <a:gd name="connsiteY0" fmla="*/ 0 h 1191489"/>
              <a:gd name="connsiteX1" fmla="*/ 3166046 w 3166046"/>
              <a:gd name="connsiteY1" fmla="*/ 1141250 h 1191489"/>
              <a:gd name="connsiteX0" fmla="*/ 0 w 3166046"/>
              <a:gd name="connsiteY0" fmla="*/ 0 h 1357157"/>
              <a:gd name="connsiteX1" fmla="*/ 3166046 w 3166046"/>
              <a:gd name="connsiteY1" fmla="*/ 1141250 h 1357157"/>
              <a:gd name="connsiteX0" fmla="*/ 0 w 3128754"/>
              <a:gd name="connsiteY0" fmla="*/ 0 h 1357157"/>
              <a:gd name="connsiteX1" fmla="*/ 3128754 w 3128754"/>
              <a:gd name="connsiteY1" fmla="*/ 1141250 h 1357157"/>
              <a:gd name="connsiteX0" fmla="*/ 0 w 3158588"/>
              <a:gd name="connsiteY0" fmla="*/ 0 h 1533790"/>
              <a:gd name="connsiteX1" fmla="*/ 3158588 w 3158588"/>
              <a:gd name="connsiteY1" fmla="*/ 1424989 h 1533790"/>
              <a:gd name="connsiteX0" fmla="*/ 0 w 3158588"/>
              <a:gd name="connsiteY0" fmla="*/ 0 h 1806586"/>
              <a:gd name="connsiteX1" fmla="*/ 3158588 w 3158588"/>
              <a:gd name="connsiteY1" fmla="*/ 1774209 h 1806586"/>
              <a:gd name="connsiteX0" fmla="*/ 0 w 3158588"/>
              <a:gd name="connsiteY0" fmla="*/ 0 h 1774209"/>
              <a:gd name="connsiteX1" fmla="*/ 3158588 w 3158588"/>
              <a:gd name="connsiteY1" fmla="*/ 1774209 h 1774209"/>
              <a:gd name="connsiteX0" fmla="*/ 0 w 3158588"/>
              <a:gd name="connsiteY0" fmla="*/ 0 h 3313410"/>
              <a:gd name="connsiteX1" fmla="*/ 3158588 w 3158588"/>
              <a:gd name="connsiteY1" fmla="*/ 1774209 h 3313410"/>
              <a:gd name="connsiteX0" fmla="*/ 0 w 3232104"/>
              <a:gd name="connsiteY0" fmla="*/ 0 h 2337082"/>
              <a:gd name="connsiteX1" fmla="*/ 3232104 w 3232104"/>
              <a:gd name="connsiteY1" fmla="*/ 384892 h 2337082"/>
              <a:gd name="connsiteX0" fmla="*/ 0 w 3232104"/>
              <a:gd name="connsiteY0" fmla="*/ 0 h 2649781"/>
              <a:gd name="connsiteX1" fmla="*/ 3232104 w 3232104"/>
              <a:gd name="connsiteY1" fmla="*/ 384892 h 264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32104" h="2649781">
                <a:moveTo>
                  <a:pt x="0" y="0"/>
                </a:moveTo>
                <a:cubicBezTo>
                  <a:pt x="663136" y="3017249"/>
                  <a:pt x="2245529" y="3862855"/>
                  <a:pt x="3232104" y="384892"/>
                </a:cubicBezTo>
              </a:path>
            </a:pathLst>
          </a:custGeom>
          <a:noFill/>
          <a:ln w="3810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121071" y="3520335"/>
            <a:ext cx="29718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2000" b="1" dirty="0"/>
              <a:t>Function Arguments</a:t>
            </a:r>
          </a:p>
        </p:txBody>
      </p:sp>
    </p:spTree>
    <p:extLst>
      <p:ext uri="{BB962C8B-B14F-4D97-AF65-F5344CB8AC3E}">
        <p14:creationId xmlns:p14="http://schemas.microsoft.com/office/powerpoint/2010/main" val="51153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7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Variable?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7096"/>
            <a:ext cx="10515600" cy="12990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0" dirty="0"/>
              <a:t>In computer programming, a </a:t>
            </a:r>
            <a:r>
              <a:rPr lang="en-US" b="0" u="sng" dirty="0"/>
              <a:t>variable</a:t>
            </a:r>
            <a:r>
              <a:rPr lang="en-US" b="0" dirty="0"/>
              <a:t> or </a:t>
            </a:r>
            <a:r>
              <a:rPr lang="en-US" b="0" u="sng" dirty="0"/>
              <a:t>scalar</a:t>
            </a:r>
            <a:r>
              <a:rPr lang="en-US" b="0" dirty="0"/>
              <a:t> is a </a:t>
            </a:r>
            <a:r>
              <a:rPr lang="en-US" b="0" u="sng" dirty="0"/>
              <a:t>storage location</a:t>
            </a:r>
            <a:r>
              <a:rPr lang="en-US" b="0" dirty="0"/>
              <a:t> paired with an associated </a:t>
            </a:r>
            <a:r>
              <a:rPr lang="en-US" b="0" u="sng" dirty="0"/>
              <a:t>symbolic name</a:t>
            </a:r>
            <a:r>
              <a:rPr lang="en-US" b="0" dirty="0"/>
              <a:t>, which contains some known or unknown quantity of information referred to as a </a:t>
            </a:r>
            <a:r>
              <a:rPr lang="en-US" b="0" u="sng" dirty="0"/>
              <a:t>value</a:t>
            </a:r>
            <a:r>
              <a:rPr lang="en-US" b="0" dirty="0"/>
              <a:t>.</a:t>
            </a:r>
            <a:endParaRPr lang="en-US" dirty="0"/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Raspberry Pi and Kano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21C6-A685-4B1F-90C7-BBE43F0A507A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071239369"/>
              </p:ext>
            </p:extLst>
          </p:nvPr>
        </p:nvGraphicFramePr>
        <p:xfrm>
          <a:off x="838200" y="2507673"/>
          <a:ext cx="10515600" cy="2249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162803" y="4048672"/>
            <a:ext cx="3556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endParaRPr lang="en-US" sz="2000" b="1" dirty="0"/>
          </a:p>
        </p:txBody>
      </p:sp>
      <p:sp>
        <p:nvSpPr>
          <p:cNvPr id="11" name="Freeform: Shape 10"/>
          <p:cNvSpPr/>
          <p:nvPr/>
        </p:nvSpPr>
        <p:spPr>
          <a:xfrm>
            <a:off x="1985819" y="4511052"/>
            <a:ext cx="5061528" cy="756818"/>
          </a:xfrm>
          <a:custGeom>
            <a:avLst/>
            <a:gdLst>
              <a:gd name="connsiteX0" fmla="*/ 0 w 2743200"/>
              <a:gd name="connsiteY0" fmla="*/ 0 h 803563"/>
              <a:gd name="connsiteX1" fmla="*/ 2743200 w 2743200"/>
              <a:gd name="connsiteY1" fmla="*/ 803563 h 803563"/>
              <a:gd name="connsiteX0" fmla="*/ 0 w 3149600"/>
              <a:gd name="connsiteY0" fmla="*/ 0 h 748145"/>
              <a:gd name="connsiteX1" fmla="*/ 3149600 w 3149600"/>
              <a:gd name="connsiteY1" fmla="*/ 748145 h 748145"/>
              <a:gd name="connsiteX0" fmla="*/ 0 w 3149600"/>
              <a:gd name="connsiteY0" fmla="*/ 0 h 752014"/>
              <a:gd name="connsiteX1" fmla="*/ 3149600 w 3149600"/>
              <a:gd name="connsiteY1" fmla="*/ 748145 h 752014"/>
              <a:gd name="connsiteX0" fmla="*/ 0 w 3149600"/>
              <a:gd name="connsiteY0" fmla="*/ 0 h 771877"/>
              <a:gd name="connsiteX1" fmla="*/ 3149600 w 3149600"/>
              <a:gd name="connsiteY1" fmla="*/ 748145 h 771877"/>
              <a:gd name="connsiteX0" fmla="*/ 0 w 3149600"/>
              <a:gd name="connsiteY0" fmla="*/ 0 h 762635"/>
              <a:gd name="connsiteX1" fmla="*/ 3149600 w 3149600"/>
              <a:gd name="connsiteY1" fmla="*/ 748145 h 762635"/>
              <a:gd name="connsiteX0" fmla="*/ 0 w 3166046"/>
              <a:gd name="connsiteY0" fmla="*/ 0 h 1016169"/>
              <a:gd name="connsiteX1" fmla="*/ 3166046 w 3166046"/>
              <a:gd name="connsiteY1" fmla="*/ 1010292 h 1016169"/>
              <a:gd name="connsiteX0" fmla="*/ 0 w 3166046"/>
              <a:gd name="connsiteY0" fmla="*/ 0 h 1022333"/>
              <a:gd name="connsiteX1" fmla="*/ 3166046 w 3166046"/>
              <a:gd name="connsiteY1" fmla="*/ 1010292 h 1022333"/>
              <a:gd name="connsiteX0" fmla="*/ 0 w 3166046"/>
              <a:gd name="connsiteY0" fmla="*/ 0 h 1034504"/>
              <a:gd name="connsiteX1" fmla="*/ 3166046 w 3166046"/>
              <a:gd name="connsiteY1" fmla="*/ 1010292 h 1034504"/>
              <a:gd name="connsiteX0" fmla="*/ 0 w 3166046"/>
              <a:gd name="connsiteY0" fmla="*/ 0 h 1053544"/>
              <a:gd name="connsiteX1" fmla="*/ 3166046 w 3166046"/>
              <a:gd name="connsiteY1" fmla="*/ 1010292 h 1053544"/>
              <a:gd name="connsiteX0" fmla="*/ 0 w 3166046"/>
              <a:gd name="connsiteY0" fmla="*/ 0 h 1053544"/>
              <a:gd name="connsiteX1" fmla="*/ 3166046 w 3166046"/>
              <a:gd name="connsiteY1" fmla="*/ 1010292 h 1053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66046" h="1053544">
                <a:moveTo>
                  <a:pt x="0" y="0"/>
                </a:moveTo>
                <a:cubicBezTo>
                  <a:pt x="1635" y="1253619"/>
                  <a:pt x="1271570" y="1065711"/>
                  <a:pt x="3166046" y="1010292"/>
                </a:cubicBezTo>
              </a:path>
            </a:pathLst>
          </a:custGeom>
          <a:noFill/>
          <a:ln w="3810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162803" y="5015436"/>
            <a:ext cx="3556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2000" b="1" dirty="0"/>
              <a:t>Assignment Operator</a:t>
            </a:r>
          </a:p>
        </p:txBody>
      </p:sp>
      <p:sp>
        <p:nvSpPr>
          <p:cNvPr id="13" name="Freeform: Shape 12"/>
          <p:cNvSpPr/>
          <p:nvPr/>
        </p:nvSpPr>
        <p:spPr>
          <a:xfrm>
            <a:off x="3126511" y="4511052"/>
            <a:ext cx="3920835" cy="401609"/>
          </a:xfrm>
          <a:custGeom>
            <a:avLst/>
            <a:gdLst>
              <a:gd name="connsiteX0" fmla="*/ 0 w 2743200"/>
              <a:gd name="connsiteY0" fmla="*/ 0 h 803563"/>
              <a:gd name="connsiteX1" fmla="*/ 2743200 w 2743200"/>
              <a:gd name="connsiteY1" fmla="*/ 803563 h 803563"/>
              <a:gd name="connsiteX0" fmla="*/ 0 w 3149600"/>
              <a:gd name="connsiteY0" fmla="*/ 0 h 748145"/>
              <a:gd name="connsiteX1" fmla="*/ 3149600 w 3149600"/>
              <a:gd name="connsiteY1" fmla="*/ 748145 h 748145"/>
              <a:gd name="connsiteX0" fmla="*/ 0 w 3149600"/>
              <a:gd name="connsiteY0" fmla="*/ 0 h 752014"/>
              <a:gd name="connsiteX1" fmla="*/ 3149600 w 3149600"/>
              <a:gd name="connsiteY1" fmla="*/ 748145 h 752014"/>
              <a:gd name="connsiteX0" fmla="*/ 0 w 3149600"/>
              <a:gd name="connsiteY0" fmla="*/ 0 h 771877"/>
              <a:gd name="connsiteX1" fmla="*/ 3149600 w 3149600"/>
              <a:gd name="connsiteY1" fmla="*/ 748145 h 771877"/>
              <a:gd name="connsiteX0" fmla="*/ 0 w 3149600"/>
              <a:gd name="connsiteY0" fmla="*/ 0 h 762635"/>
              <a:gd name="connsiteX1" fmla="*/ 3149600 w 3149600"/>
              <a:gd name="connsiteY1" fmla="*/ 748145 h 762635"/>
              <a:gd name="connsiteX0" fmla="*/ 0 w 3166046"/>
              <a:gd name="connsiteY0" fmla="*/ 0 h 1016169"/>
              <a:gd name="connsiteX1" fmla="*/ 3166046 w 3166046"/>
              <a:gd name="connsiteY1" fmla="*/ 1010292 h 1016169"/>
              <a:gd name="connsiteX0" fmla="*/ 0 w 3166046"/>
              <a:gd name="connsiteY0" fmla="*/ 0 h 1022333"/>
              <a:gd name="connsiteX1" fmla="*/ 3166046 w 3166046"/>
              <a:gd name="connsiteY1" fmla="*/ 1010292 h 1022333"/>
              <a:gd name="connsiteX0" fmla="*/ 0 w 3166046"/>
              <a:gd name="connsiteY0" fmla="*/ 0 h 1076451"/>
              <a:gd name="connsiteX1" fmla="*/ 3166046 w 3166046"/>
              <a:gd name="connsiteY1" fmla="*/ 1010292 h 1076451"/>
              <a:gd name="connsiteX0" fmla="*/ 0 w 3166046"/>
              <a:gd name="connsiteY0" fmla="*/ 0 h 1094922"/>
              <a:gd name="connsiteX1" fmla="*/ 3166046 w 3166046"/>
              <a:gd name="connsiteY1" fmla="*/ 1010292 h 109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66046" h="1094922">
                <a:moveTo>
                  <a:pt x="0" y="0"/>
                </a:moveTo>
                <a:cubicBezTo>
                  <a:pt x="8945" y="1440793"/>
                  <a:pt x="638361" y="1065710"/>
                  <a:pt x="3166046" y="1010292"/>
                </a:cubicBezTo>
              </a:path>
            </a:pathLst>
          </a:custGeom>
          <a:noFill/>
          <a:ln w="3810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162803" y="4641367"/>
            <a:ext cx="3556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2000" b="1" dirty="0"/>
              <a:t>Value of String Type</a:t>
            </a:r>
          </a:p>
        </p:txBody>
      </p:sp>
      <p:sp>
        <p:nvSpPr>
          <p:cNvPr id="15" name="Freeform: Shape 14"/>
          <p:cNvSpPr/>
          <p:nvPr/>
        </p:nvSpPr>
        <p:spPr>
          <a:xfrm>
            <a:off x="1394691" y="4465384"/>
            <a:ext cx="5652655" cy="1148335"/>
          </a:xfrm>
          <a:custGeom>
            <a:avLst/>
            <a:gdLst>
              <a:gd name="connsiteX0" fmla="*/ 0 w 2743200"/>
              <a:gd name="connsiteY0" fmla="*/ 0 h 803563"/>
              <a:gd name="connsiteX1" fmla="*/ 2743200 w 2743200"/>
              <a:gd name="connsiteY1" fmla="*/ 803563 h 803563"/>
              <a:gd name="connsiteX0" fmla="*/ 0 w 3149600"/>
              <a:gd name="connsiteY0" fmla="*/ 0 h 748145"/>
              <a:gd name="connsiteX1" fmla="*/ 3149600 w 3149600"/>
              <a:gd name="connsiteY1" fmla="*/ 748145 h 748145"/>
              <a:gd name="connsiteX0" fmla="*/ 0 w 3149600"/>
              <a:gd name="connsiteY0" fmla="*/ 0 h 752014"/>
              <a:gd name="connsiteX1" fmla="*/ 3149600 w 3149600"/>
              <a:gd name="connsiteY1" fmla="*/ 748145 h 752014"/>
              <a:gd name="connsiteX0" fmla="*/ 0 w 3149600"/>
              <a:gd name="connsiteY0" fmla="*/ 0 h 771877"/>
              <a:gd name="connsiteX1" fmla="*/ 3149600 w 3149600"/>
              <a:gd name="connsiteY1" fmla="*/ 748145 h 771877"/>
              <a:gd name="connsiteX0" fmla="*/ 0 w 3149600"/>
              <a:gd name="connsiteY0" fmla="*/ 0 h 762635"/>
              <a:gd name="connsiteX1" fmla="*/ 3149600 w 3149600"/>
              <a:gd name="connsiteY1" fmla="*/ 748145 h 762635"/>
              <a:gd name="connsiteX0" fmla="*/ 0 w 3166046"/>
              <a:gd name="connsiteY0" fmla="*/ 0 h 1016169"/>
              <a:gd name="connsiteX1" fmla="*/ 3166046 w 3166046"/>
              <a:gd name="connsiteY1" fmla="*/ 1010292 h 1016169"/>
              <a:gd name="connsiteX0" fmla="*/ 0 w 3166046"/>
              <a:gd name="connsiteY0" fmla="*/ 0 h 1022333"/>
              <a:gd name="connsiteX1" fmla="*/ 3166046 w 3166046"/>
              <a:gd name="connsiteY1" fmla="*/ 1010292 h 1022333"/>
              <a:gd name="connsiteX0" fmla="*/ 0 w 3166046"/>
              <a:gd name="connsiteY0" fmla="*/ 0 h 1010292"/>
              <a:gd name="connsiteX1" fmla="*/ 3166046 w 3166046"/>
              <a:gd name="connsiteY1" fmla="*/ 1010292 h 1010292"/>
              <a:gd name="connsiteX0" fmla="*/ 0 w 3166046"/>
              <a:gd name="connsiteY0" fmla="*/ 0 h 1010292"/>
              <a:gd name="connsiteX1" fmla="*/ 3166046 w 3166046"/>
              <a:gd name="connsiteY1" fmla="*/ 1010292 h 1010292"/>
              <a:gd name="connsiteX0" fmla="*/ 0 w 3166046"/>
              <a:gd name="connsiteY0" fmla="*/ 0 h 1010292"/>
              <a:gd name="connsiteX1" fmla="*/ 3166046 w 3166046"/>
              <a:gd name="connsiteY1" fmla="*/ 1010292 h 1010292"/>
              <a:gd name="connsiteX0" fmla="*/ 0 w 3166046"/>
              <a:gd name="connsiteY0" fmla="*/ 0 h 1010456"/>
              <a:gd name="connsiteX1" fmla="*/ 3166046 w 3166046"/>
              <a:gd name="connsiteY1" fmla="*/ 1010292 h 1010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66046" h="1010456">
                <a:moveTo>
                  <a:pt x="0" y="0"/>
                </a:moveTo>
                <a:cubicBezTo>
                  <a:pt x="20761" y="1085648"/>
                  <a:pt x="542663" y="1006738"/>
                  <a:pt x="3166046" y="1010292"/>
                </a:cubicBezTo>
              </a:path>
            </a:pathLst>
          </a:custGeom>
          <a:noFill/>
          <a:ln w="3810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162803" y="5366304"/>
            <a:ext cx="3556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2000" b="1" dirty="0"/>
              <a:t>Variable Name</a:t>
            </a:r>
          </a:p>
        </p:txBody>
      </p:sp>
      <p:sp>
        <p:nvSpPr>
          <p:cNvPr id="19" name="Freeform: Shape 18"/>
          <p:cNvSpPr/>
          <p:nvPr/>
        </p:nvSpPr>
        <p:spPr>
          <a:xfrm flipV="1">
            <a:off x="3445165" y="3531007"/>
            <a:ext cx="2424549" cy="203385"/>
          </a:xfrm>
          <a:custGeom>
            <a:avLst/>
            <a:gdLst>
              <a:gd name="connsiteX0" fmla="*/ 0 w 2743200"/>
              <a:gd name="connsiteY0" fmla="*/ 0 h 803563"/>
              <a:gd name="connsiteX1" fmla="*/ 2743200 w 2743200"/>
              <a:gd name="connsiteY1" fmla="*/ 803563 h 803563"/>
              <a:gd name="connsiteX0" fmla="*/ 0 w 3149600"/>
              <a:gd name="connsiteY0" fmla="*/ 0 h 748145"/>
              <a:gd name="connsiteX1" fmla="*/ 3149600 w 3149600"/>
              <a:gd name="connsiteY1" fmla="*/ 748145 h 748145"/>
              <a:gd name="connsiteX0" fmla="*/ 0 w 3149600"/>
              <a:gd name="connsiteY0" fmla="*/ 0 h 752014"/>
              <a:gd name="connsiteX1" fmla="*/ 3149600 w 3149600"/>
              <a:gd name="connsiteY1" fmla="*/ 748145 h 752014"/>
              <a:gd name="connsiteX0" fmla="*/ 0 w 3149600"/>
              <a:gd name="connsiteY0" fmla="*/ 0 h 771877"/>
              <a:gd name="connsiteX1" fmla="*/ 3149600 w 3149600"/>
              <a:gd name="connsiteY1" fmla="*/ 748145 h 771877"/>
              <a:gd name="connsiteX0" fmla="*/ 0 w 3149600"/>
              <a:gd name="connsiteY0" fmla="*/ 0 h 762635"/>
              <a:gd name="connsiteX1" fmla="*/ 3149600 w 3149600"/>
              <a:gd name="connsiteY1" fmla="*/ 748145 h 762635"/>
              <a:gd name="connsiteX0" fmla="*/ 0 w 3166046"/>
              <a:gd name="connsiteY0" fmla="*/ 0 h 1016169"/>
              <a:gd name="connsiteX1" fmla="*/ 3166046 w 3166046"/>
              <a:gd name="connsiteY1" fmla="*/ 1010292 h 1016169"/>
              <a:gd name="connsiteX0" fmla="*/ 0 w 3166046"/>
              <a:gd name="connsiteY0" fmla="*/ 0 h 1022333"/>
              <a:gd name="connsiteX1" fmla="*/ 3166046 w 3166046"/>
              <a:gd name="connsiteY1" fmla="*/ 1010292 h 1022333"/>
              <a:gd name="connsiteX0" fmla="*/ 0 w 3166046"/>
              <a:gd name="connsiteY0" fmla="*/ 0 h 1076451"/>
              <a:gd name="connsiteX1" fmla="*/ 3166046 w 3166046"/>
              <a:gd name="connsiteY1" fmla="*/ 1010292 h 1076451"/>
              <a:gd name="connsiteX0" fmla="*/ 0 w 3166046"/>
              <a:gd name="connsiteY0" fmla="*/ 0 h 1094922"/>
              <a:gd name="connsiteX1" fmla="*/ 3166046 w 3166046"/>
              <a:gd name="connsiteY1" fmla="*/ 1010292 h 1094922"/>
              <a:gd name="connsiteX0" fmla="*/ 0 w 3218254"/>
              <a:gd name="connsiteY0" fmla="*/ 0 h 745869"/>
              <a:gd name="connsiteX1" fmla="*/ 3218254 w 3218254"/>
              <a:gd name="connsiteY1" fmla="*/ 305211 h 745869"/>
              <a:gd name="connsiteX0" fmla="*/ 0 w 3218254"/>
              <a:gd name="connsiteY0" fmla="*/ 0 h 393621"/>
              <a:gd name="connsiteX1" fmla="*/ 3218254 w 3218254"/>
              <a:gd name="connsiteY1" fmla="*/ 305211 h 393621"/>
              <a:gd name="connsiteX0" fmla="*/ 0 w 3230608"/>
              <a:gd name="connsiteY0" fmla="*/ 0 h 456024"/>
              <a:gd name="connsiteX1" fmla="*/ 3230608 w 3230608"/>
              <a:gd name="connsiteY1" fmla="*/ 405936 h 456024"/>
              <a:gd name="connsiteX0" fmla="*/ 0 w 3242962"/>
              <a:gd name="connsiteY0" fmla="*/ 0 h 554497"/>
              <a:gd name="connsiteX1" fmla="*/ 3242962 w 3242962"/>
              <a:gd name="connsiteY1" fmla="*/ 531844 h 554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42962" h="554497">
                <a:moveTo>
                  <a:pt x="0" y="0"/>
                </a:moveTo>
                <a:cubicBezTo>
                  <a:pt x="737839" y="584625"/>
                  <a:pt x="715277" y="587262"/>
                  <a:pt x="3242962" y="531844"/>
                </a:cubicBezTo>
              </a:path>
            </a:pathLst>
          </a:custGeom>
          <a:noFill/>
          <a:ln w="3810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012878" y="3330952"/>
            <a:ext cx="3556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2000" b="1" dirty="0"/>
              <a:t>Value of Integer Type</a:t>
            </a:r>
          </a:p>
        </p:txBody>
      </p:sp>
    </p:spTree>
    <p:extLst>
      <p:ext uri="{BB962C8B-B14F-4D97-AF65-F5344CB8AC3E}">
        <p14:creationId xmlns:p14="http://schemas.microsoft.com/office/powerpoint/2010/main" val="318801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  <p:bldP spid="13" grpId="0" animBg="1"/>
      <p:bldP spid="14" grpId="0"/>
      <p:bldP spid="15" grpId="0" animBg="1"/>
      <p:bldP spid="19" grpId="0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Function?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7096"/>
            <a:ext cx="10515600" cy="1299032"/>
          </a:xfrm>
        </p:spPr>
        <p:txBody>
          <a:bodyPr/>
          <a:lstStyle/>
          <a:p>
            <a:pPr marL="0" indent="0">
              <a:buNone/>
            </a:pPr>
            <a:r>
              <a:rPr lang="en-US" b="0" dirty="0"/>
              <a:t>In programming, a </a:t>
            </a:r>
            <a:r>
              <a:rPr lang="en-US" b="0" u="sng" dirty="0"/>
              <a:t>named section</a:t>
            </a:r>
            <a:r>
              <a:rPr lang="en-US" b="0" dirty="0"/>
              <a:t> of a program that performs a </a:t>
            </a:r>
            <a:r>
              <a:rPr lang="en-US" b="0" u="sng" dirty="0"/>
              <a:t>specific task</a:t>
            </a:r>
            <a:r>
              <a:rPr lang="en-US" b="0" dirty="0"/>
              <a:t>. In this sense, a function is a type of </a:t>
            </a:r>
            <a:r>
              <a:rPr lang="en-US" b="0" u="sng" dirty="0"/>
              <a:t>procedure</a:t>
            </a:r>
            <a:r>
              <a:rPr lang="en-US" b="0" dirty="0"/>
              <a:t> or </a:t>
            </a:r>
            <a:r>
              <a:rPr lang="en-US" b="0" u="sng" dirty="0"/>
              <a:t>routine</a:t>
            </a:r>
            <a:r>
              <a:rPr lang="en-US" b="0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Raspberry Pi and Kano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21C6-A685-4B1F-90C7-BBE43F0A507A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516662491"/>
              </p:ext>
            </p:extLst>
          </p:nvPr>
        </p:nvGraphicFramePr>
        <p:xfrm>
          <a:off x="838200" y="2507672"/>
          <a:ext cx="10515600" cy="2760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ight Brace 8"/>
          <p:cNvSpPr/>
          <p:nvPr/>
        </p:nvSpPr>
        <p:spPr>
          <a:xfrm>
            <a:off x="5776643" y="4080153"/>
            <a:ext cx="711200" cy="771839"/>
          </a:xfrm>
          <a:prstGeom prst="rightBrace">
            <a:avLst>
              <a:gd name="adj1" fmla="val 2293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95664" y="4267330"/>
            <a:ext cx="3556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2000" b="1" dirty="0"/>
              <a:t>Function Body</a:t>
            </a:r>
          </a:p>
        </p:txBody>
      </p:sp>
      <p:sp>
        <p:nvSpPr>
          <p:cNvPr id="11" name="Freeform: Shape 10"/>
          <p:cNvSpPr/>
          <p:nvPr/>
        </p:nvSpPr>
        <p:spPr>
          <a:xfrm>
            <a:off x="2050480" y="4759735"/>
            <a:ext cx="4802909" cy="771489"/>
          </a:xfrm>
          <a:custGeom>
            <a:avLst/>
            <a:gdLst>
              <a:gd name="connsiteX0" fmla="*/ 0 w 2743200"/>
              <a:gd name="connsiteY0" fmla="*/ 0 h 803563"/>
              <a:gd name="connsiteX1" fmla="*/ 2743200 w 2743200"/>
              <a:gd name="connsiteY1" fmla="*/ 803563 h 803563"/>
              <a:gd name="connsiteX0" fmla="*/ 0 w 3149600"/>
              <a:gd name="connsiteY0" fmla="*/ 0 h 748145"/>
              <a:gd name="connsiteX1" fmla="*/ 3149600 w 3149600"/>
              <a:gd name="connsiteY1" fmla="*/ 748145 h 748145"/>
              <a:gd name="connsiteX0" fmla="*/ 0 w 3149600"/>
              <a:gd name="connsiteY0" fmla="*/ 0 h 752014"/>
              <a:gd name="connsiteX1" fmla="*/ 3149600 w 3149600"/>
              <a:gd name="connsiteY1" fmla="*/ 748145 h 752014"/>
              <a:gd name="connsiteX0" fmla="*/ 0 w 3149600"/>
              <a:gd name="connsiteY0" fmla="*/ 0 h 771877"/>
              <a:gd name="connsiteX1" fmla="*/ 3149600 w 3149600"/>
              <a:gd name="connsiteY1" fmla="*/ 748145 h 771877"/>
              <a:gd name="connsiteX0" fmla="*/ 0 w 3149600"/>
              <a:gd name="connsiteY0" fmla="*/ 0 h 762635"/>
              <a:gd name="connsiteX1" fmla="*/ 3149600 w 3149600"/>
              <a:gd name="connsiteY1" fmla="*/ 748145 h 762635"/>
              <a:gd name="connsiteX0" fmla="*/ 0 w 3166046"/>
              <a:gd name="connsiteY0" fmla="*/ 0 h 1016169"/>
              <a:gd name="connsiteX1" fmla="*/ 3166046 w 3166046"/>
              <a:gd name="connsiteY1" fmla="*/ 1010292 h 1016169"/>
              <a:gd name="connsiteX0" fmla="*/ 0 w 3166046"/>
              <a:gd name="connsiteY0" fmla="*/ 0 h 1022333"/>
              <a:gd name="connsiteX1" fmla="*/ 3166046 w 3166046"/>
              <a:gd name="connsiteY1" fmla="*/ 1010292 h 1022333"/>
              <a:gd name="connsiteX0" fmla="*/ 0 w 3166046"/>
              <a:gd name="connsiteY0" fmla="*/ 0 h 1034504"/>
              <a:gd name="connsiteX1" fmla="*/ 3166046 w 3166046"/>
              <a:gd name="connsiteY1" fmla="*/ 1010292 h 1034504"/>
              <a:gd name="connsiteX0" fmla="*/ 0 w 3166046"/>
              <a:gd name="connsiteY0" fmla="*/ 0 h 1053544"/>
              <a:gd name="connsiteX1" fmla="*/ 3166046 w 3166046"/>
              <a:gd name="connsiteY1" fmla="*/ 1010292 h 1053544"/>
              <a:gd name="connsiteX0" fmla="*/ 0 w 3166046"/>
              <a:gd name="connsiteY0" fmla="*/ 0 h 1053544"/>
              <a:gd name="connsiteX1" fmla="*/ 3166046 w 3166046"/>
              <a:gd name="connsiteY1" fmla="*/ 1010292 h 1053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66046" h="1053544">
                <a:moveTo>
                  <a:pt x="0" y="0"/>
                </a:moveTo>
                <a:cubicBezTo>
                  <a:pt x="1635" y="1253619"/>
                  <a:pt x="1271570" y="1065711"/>
                  <a:pt x="3166046" y="1010292"/>
                </a:cubicBezTo>
              </a:path>
            </a:pathLst>
          </a:custGeom>
          <a:noFill/>
          <a:ln w="3810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968846" y="5252070"/>
            <a:ext cx="3556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2000" b="1" dirty="0"/>
              <a:t>Return Statement</a:t>
            </a:r>
          </a:p>
        </p:txBody>
      </p:sp>
      <p:sp>
        <p:nvSpPr>
          <p:cNvPr id="13" name="Freeform: Shape 12"/>
          <p:cNvSpPr/>
          <p:nvPr/>
        </p:nvSpPr>
        <p:spPr>
          <a:xfrm>
            <a:off x="2932554" y="4769675"/>
            <a:ext cx="3920835" cy="401609"/>
          </a:xfrm>
          <a:custGeom>
            <a:avLst/>
            <a:gdLst>
              <a:gd name="connsiteX0" fmla="*/ 0 w 2743200"/>
              <a:gd name="connsiteY0" fmla="*/ 0 h 803563"/>
              <a:gd name="connsiteX1" fmla="*/ 2743200 w 2743200"/>
              <a:gd name="connsiteY1" fmla="*/ 803563 h 803563"/>
              <a:gd name="connsiteX0" fmla="*/ 0 w 3149600"/>
              <a:gd name="connsiteY0" fmla="*/ 0 h 748145"/>
              <a:gd name="connsiteX1" fmla="*/ 3149600 w 3149600"/>
              <a:gd name="connsiteY1" fmla="*/ 748145 h 748145"/>
              <a:gd name="connsiteX0" fmla="*/ 0 w 3149600"/>
              <a:gd name="connsiteY0" fmla="*/ 0 h 752014"/>
              <a:gd name="connsiteX1" fmla="*/ 3149600 w 3149600"/>
              <a:gd name="connsiteY1" fmla="*/ 748145 h 752014"/>
              <a:gd name="connsiteX0" fmla="*/ 0 w 3149600"/>
              <a:gd name="connsiteY0" fmla="*/ 0 h 771877"/>
              <a:gd name="connsiteX1" fmla="*/ 3149600 w 3149600"/>
              <a:gd name="connsiteY1" fmla="*/ 748145 h 771877"/>
              <a:gd name="connsiteX0" fmla="*/ 0 w 3149600"/>
              <a:gd name="connsiteY0" fmla="*/ 0 h 762635"/>
              <a:gd name="connsiteX1" fmla="*/ 3149600 w 3149600"/>
              <a:gd name="connsiteY1" fmla="*/ 748145 h 762635"/>
              <a:gd name="connsiteX0" fmla="*/ 0 w 3166046"/>
              <a:gd name="connsiteY0" fmla="*/ 0 h 1016169"/>
              <a:gd name="connsiteX1" fmla="*/ 3166046 w 3166046"/>
              <a:gd name="connsiteY1" fmla="*/ 1010292 h 1016169"/>
              <a:gd name="connsiteX0" fmla="*/ 0 w 3166046"/>
              <a:gd name="connsiteY0" fmla="*/ 0 h 1022333"/>
              <a:gd name="connsiteX1" fmla="*/ 3166046 w 3166046"/>
              <a:gd name="connsiteY1" fmla="*/ 1010292 h 1022333"/>
              <a:gd name="connsiteX0" fmla="*/ 0 w 3166046"/>
              <a:gd name="connsiteY0" fmla="*/ 0 h 1076451"/>
              <a:gd name="connsiteX1" fmla="*/ 3166046 w 3166046"/>
              <a:gd name="connsiteY1" fmla="*/ 1010292 h 1076451"/>
              <a:gd name="connsiteX0" fmla="*/ 0 w 3166046"/>
              <a:gd name="connsiteY0" fmla="*/ 0 h 1094922"/>
              <a:gd name="connsiteX1" fmla="*/ 3166046 w 3166046"/>
              <a:gd name="connsiteY1" fmla="*/ 1010292 h 109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66046" h="1094922">
                <a:moveTo>
                  <a:pt x="0" y="0"/>
                </a:moveTo>
                <a:cubicBezTo>
                  <a:pt x="8945" y="1440793"/>
                  <a:pt x="638361" y="1065710"/>
                  <a:pt x="3166046" y="1010292"/>
                </a:cubicBezTo>
              </a:path>
            </a:pathLst>
          </a:custGeom>
          <a:noFill/>
          <a:ln w="3810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968846" y="4899990"/>
            <a:ext cx="3556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2000" b="1" dirty="0"/>
              <a:t>Return Value</a:t>
            </a:r>
          </a:p>
        </p:txBody>
      </p:sp>
      <p:sp>
        <p:nvSpPr>
          <p:cNvPr id="15" name="Freeform: Shape 14"/>
          <p:cNvSpPr/>
          <p:nvPr/>
        </p:nvSpPr>
        <p:spPr>
          <a:xfrm>
            <a:off x="1636438" y="3912794"/>
            <a:ext cx="5216952" cy="1971451"/>
          </a:xfrm>
          <a:custGeom>
            <a:avLst/>
            <a:gdLst>
              <a:gd name="connsiteX0" fmla="*/ 0 w 2743200"/>
              <a:gd name="connsiteY0" fmla="*/ 0 h 803563"/>
              <a:gd name="connsiteX1" fmla="*/ 2743200 w 2743200"/>
              <a:gd name="connsiteY1" fmla="*/ 803563 h 803563"/>
              <a:gd name="connsiteX0" fmla="*/ 0 w 3149600"/>
              <a:gd name="connsiteY0" fmla="*/ 0 h 748145"/>
              <a:gd name="connsiteX1" fmla="*/ 3149600 w 3149600"/>
              <a:gd name="connsiteY1" fmla="*/ 748145 h 748145"/>
              <a:gd name="connsiteX0" fmla="*/ 0 w 3149600"/>
              <a:gd name="connsiteY0" fmla="*/ 0 h 752014"/>
              <a:gd name="connsiteX1" fmla="*/ 3149600 w 3149600"/>
              <a:gd name="connsiteY1" fmla="*/ 748145 h 752014"/>
              <a:gd name="connsiteX0" fmla="*/ 0 w 3149600"/>
              <a:gd name="connsiteY0" fmla="*/ 0 h 771877"/>
              <a:gd name="connsiteX1" fmla="*/ 3149600 w 3149600"/>
              <a:gd name="connsiteY1" fmla="*/ 748145 h 771877"/>
              <a:gd name="connsiteX0" fmla="*/ 0 w 3149600"/>
              <a:gd name="connsiteY0" fmla="*/ 0 h 762635"/>
              <a:gd name="connsiteX1" fmla="*/ 3149600 w 3149600"/>
              <a:gd name="connsiteY1" fmla="*/ 748145 h 762635"/>
              <a:gd name="connsiteX0" fmla="*/ 0 w 3166046"/>
              <a:gd name="connsiteY0" fmla="*/ 0 h 1016169"/>
              <a:gd name="connsiteX1" fmla="*/ 3166046 w 3166046"/>
              <a:gd name="connsiteY1" fmla="*/ 1010292 h 1016169"/>
              <a:gd name="connsiteX0" fmla="*/ 0 w 3166046"/>
              <a:gd name="connsiteY0" fmla="*/ 0 h 1022333"/>
              <a:gd name="connsiteX1" fmla="*/ 3166046 w 3166046"/>
              <a:gd name="connsiteY1" fmla="*/ 1010292 h 1022333"/>
              <a:gd name="connsiteX0" fmla="*/ 0 w 3166046"/>
              <a:gd name="connsiteY0" fmla="*/ 0 h 1010292"/>
              <a:gd name="connsiteX1" fmla="*/ 3166046 w 3166046"/>
              <a:gd name="connsiteY1" fmla="*/ 1010292 h 1010292"/>
              <a:gd name="connsiteX0" fmla="*/ 0 w 3166046"/>
              <a:gd name="connsiteY0" fmla="*/ 0 h 1010292"/>
              <a:gd name="connsiteX1" fmla="*/ 3166046 w 3166046"/>
              <a:gd name="connsiteY1" fmla="*/ 1010292 h 1010292"/>
              <a:gd name="connsiteX0" fmla="*/ 0 w 3166046"/>
              <a:gd name="connsiteY0" fmla="*/ 0 h 1010292"/>
              <a:gd name="connsiteX1" fmla="*/ 3166046 w 3166046"/>
              <a:gd name="connsiteY1" fmla="*/ 1010292 h 1010292"/>
              <a:gd name="connsiteX0" fmla="*/ 0 w 3166046"/>
              <a:gd name="connsiteY0" fmla="*/ 0 h 1010456"/>
              <a:gd name="connsiteX1" fmla="*/ 3166046 w 3166046"/>
              <a:gd name="connsiteY1" fmla="*/ 1010292 h 1010456"/>
              <a:gd name="connsiteX0" fmla="*/ 0 w 3000133"/>
              <a:gd name="connsiteY0" fmla="*/ 0 h 1137209"/>
              <a:gd name="connsiteX1" fmla="*/ 3000133 w 3000133"/>
              <a:gd name="connsiteY1" fmla="*/ 1137209 h 1137209"/>
              <a:gd name="connsiteX0" fmla="*/ 119712 w 3119845"/>
              <a:gd name="connsiteY0" fmla="*/ 0 h 1137209"/>
              <a:gd name="connsiteX1" fmla="*/ 3119845 w 3119845"/>
              <a:gd name="connsiteY1" fmla="*/ 1137209 h 1137209"/>
              <a:gd name="connsiteX0" fmla="*/ 0 w 3000133"/>
              <a:gd name="connsiteY0" fmla="*/ 0 h 1156679"/>
              <a:gd name="connsiteX1" fmla="*/ 3000133 w 3000133"/>
              <a:gd name="connsiteY1" fmla="*/ 1137209 h 1156679"/>
              <a:gd name="connsiteX0" fmla="*/ 1057 w 3001190"/>
              <a:gd name="connsiteY0" fmla="*/ 0 h 1146635"/>
              <a:gd name="connsiteX1" fmla="*/ 3001190 w 3001190"/>
              <a:gd name="connsiteY1" fmla="*/ 1137209 h 1146635"/>
              <a:gd name="connsiteX0" fmla="*/ 2839 w 3002972"/>
              <a:gd name="connsiteY0" fmla="*/ 0 h 1144283"/>
              <a:gd name="connsiteX1" fmla="*/ 3002972 w 3002972"/>
              <a:gd name="connsiteY1" fmla="*/ 1137209 h 1144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02972" h="1144283">
                <a:moveTo>
                  <a:pt x="2839" y="0"/>
                </a:moveTo>
                <a:cubicBezTo>
                  <a:pt x="-22168" y="1339480"/>
                  <a:pt x="53484" y="1127885"/>
                  <a:pt x="3002972" y="1137209"/>
                </a:cubicBezTo>
              </a:path>
            </a:pathLst>
          </a:custGeom>
          <a:noFill/>
          <a:ln w="3810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968846" y="5604150"/>
            <a:ext cx="3556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2000" b="1" dirty="0"/>
              <a:t>Function Name</a:t>
            </a:r>
          </a:p>
        </p:txBody>
      </p:sp>
      <p:sp>
        <p:nvSpPr>
          <p:cNvPr id="17" name="Freeform: Shape 16"/>
          <p:cNvSpPr/>
          <p:nvPr/>
        </p:nvSpPr>
        <p:spPr>
          <a:xfrm flipV="1">
            <a:off x="4704820" y="2970482"/>
            <a:ext cx="3916225" cy="669412"/>
          </a:xfrm>
          <a:custGeom>
            <a:avLst/>
            <a:gdLst>
              <a:gd name="connsiteX0" fmla="*/ 0 w 2743200"/>
              <a:gd name="connsiteY0" fmla="*/ 0 h 803563"/>
              <a:gd name="connsiteX1" fmla="*/ 2743200 w 2743200"/>
              <a:gd name="connsiteY1" fmla="*/ 803563 h 803563"/>
              <a:gd name="connsiteX0" fmla="*/ 0 w 3149600"/>
              <a:gd name="connsiteY0" fmla="*/ 0 h 748145"/>
              <a:gd name="connsiteX1" fmla="*/ 3149600 w 3149600"/>
              <a:gd name="connsiteY1" fmla="*/ 748145 h 748145"/>
              <a:gd name="connsiteX0" fmla="*/ 0 w 3149600"/>
              <a:gd name="connsiteY0" fmla="*/ 0 h 752014"/>
              <a:gd name="connsiteX1" fmla="*/ 3149600 w 3149600"/>
              <a:gd name="connsiteY1" fmla="*/ 748145 h 752014"/>
              <a:gd name="connsiteX0" fmla="*/ 0 w 3149600"/>
              <a:gd name="connsiteY0" fmla="*/ 0 h 771877"/>
              <a:gd name="connsiteX1" fmla="*/ 3149600 w 3149600"/>
              <a:gd name="connsiteY1" fmla="*/ 748145 h 771877"/>
              <a:gd name="connsiteX0" fmla="*/ 0 w 3149600"/>
              <a:gd name="connsiteY0" fmla="*/ 0 h 762635"/>
              <a:gd name="connsiteX1" fmla="*/ 3149600 w 3149600"/>
              <a:gd name="connsiteY1" fmla="*/ 748145 h 762635"/>
              <a:gd name="connsiteX0" fmla="*/ 0 w 3166046"/>
              <a:gd name="connsiteY0" fmla="*/ 0 h 1016169"/>
              <a:gd name="connsiteX1" fmla="*/ 3166046 w 3166046"/>
              <a:gd name="connsiteY1" fmla="*/ 1010292 h 1016169"/>
              <a:gd name="connsiteX0" fmla="*/ 0 w 3166046"/>
              <a:gd name="connsiteY0" fmla="*/ 0 h 1022333"/>
              <a:gd name="connsiteX1" fmla="*/ 3166046 w 3166046"/>
              <a:gd name="connsiteY1" fmla="*/ 1010292 h 1022333"/>
              <a:gd name="connsiteX0" fmla="*/ 0 w 3166046"/>
              <a:gd name="connsiteY0" fmla="*/ 0 h 1076451"/>
              <a:gd name="connsiteX1" fmla="*/ 3166046 w 3166046"/>
              <a:gd name="connsiteY1" fmla="*/ 1010292 h 1076451"/>
              <a:gd name="connsiteX0" fmla="*/ 0 w 3166046"/>
              <a:gd name="connsiteY0" fmla="*/ 0 h 1094922"/>
              <a:gd name="connsiteX1" fmla="*/ 3166046 w 3166046"/>
              <a:gd name="connsiteY1" fmla="*/ 1010292 h 1094922"/>
              <a:gd name="connsiteX0" fmla="*/ 0 w 3166046"/>
              <a:gd name="connsiteY0" fmla="*/ 0 h 1191489"/>
              <a:gd name="connsiteX1" fmla="*/ 3166046 w 3166046"/>
              <a:gd name="connsiteY1" fmla="*/ 1141250 h 1191489"/>
              <a:gd name="connsiteX0" fmla="*/ 0 w 3166046"/>
              <a:gd name="connsiteY0" fmla="*/ 0 h 1357157"/>
              <a:gd name="connsiteX1" fmla="*/ 3166046 w 3166046"/>
              <a:gd name="connsiteY1" fmla="*/ 1141250 h 1357157"/>
              <a:gd name="connsiteX0" fmla="*/ 0 w 3128754"/>
              <a:gd name="connsiteY0" fmla="*/ 0 h 1357157"/>
              <a:gd name="connsiteX1" fmla="*/ 3128754 w 3128754"/>
              <a:gd name="connsiteY1" fmla="*/ 1141250 h 1357157"/>
              <a:gd name="connsiteX0" fmla="*/ 0 w 3158588"/>
              <a:gd name="connsiteY0" fmla="*/ 0 h 1533790"/>
              <a:gd name="connsiteX1" fmla="*/ 3158588 w 3158588"/>
              <a:gd name="connsiteY1" fmla="*/ 1424989 h 1533790"/>
              <a:gd name="connsiteX0" fmla="*/ 0 w 3158588"/>
              <a:gd name="connsiteY0" fmla="*/ 0 h 1806586"/>
              <a:gd name="connsiteX1" fmla="*/ 3158588 w 3158588"/>
              <a:gd name="connsiteY1" fmla="*/ 1774209 h 1806586"/>
              <a:gd name="connsiteX0" fmla="*/ 0 w 3158588"/>
              <a:gd name="connsiteY0" fmla="*/ 0 h 1774209"/>
              <a:gd name="connsiteX1" fmla="*/ 3158588 w 3158588"/>
              <a:gd name="connsiteY1" fmla="*/ 1774209 h 1774209"/>
              <a:gd name="connsiteX0" fmla="*/ 0 w 3158588"/>
              <a:gd name="connsiteY0" fmla="*/ 0 h 3313410"/>
              <a:gd name="connsiteX1" fmla="*/ 3158588 w 3158588"/>
              <a:gd name="connsiteY1" fmla="*/ 1774209 h 3313410"/>
              <a:gd name="connsiteX0" fmla="*/ 0 w 3232104"/>
              <a:gd name="connsiteY0" fmla="*/ 0 h 2337082"/>
              <a:gd name="connsiteX1" fmla="*/ 3232104 w 3232104"/>
              <a:gd name="connsiteY1" fmla="*/ 384892 h 2337082"/>
              <a:gd name="connsiteX0" fmla="*/ 0 w 3232104"/>
              <a:gd name="connsiteY0" fmla="*/ 0 h 2649781"/>
              <a:gd name="connsiteX1" fmla="*/ 3232104 w 3232104"/>
              <a:gd name="connsiteY1" fmla="*/ 384892 h 264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32104" h="2649781">
                <a:moveTo>
                  <a:pt x="0" y="0"/>
                </a:moveTo>
                <a:cubicBezTo>
                  <a:pt x="663136" y="3017249"/>
                  <a:pt x="2245529" y="3862855"/>
                  <a:pt x="3232104" y="384892"/>
                </a:cubicBezTo>
              </a:path>
            </a:pathLst>
          </a:custGeom>
          <a:noFill/>
          <a:ln w="3810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256364" y="3520335"/>
            <a:ext cx="29718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2000" b="1" dirty="0"/>
              <a:t>Function Arguments</a:t>
            </a:r>
          </a:p>
        </p:txBody>
      </p:sp>
      <p:sp>
        <p:nvSpPr>
          <p:cNvPr id="19" name="Freeform: Shape 18"/>
          <p:cNvSpPr/>
          <p:nvPr/>
        </p:nvSpPr>
        <p:spPr>
          <a:xfrm>
            <a:off x="1131352" y="3896227"/>
            <a:ext cx="5725353" cy="2287256"/>
          </a:xfrm>
          <a:custGeom>
            <a:avLst/>
            <a:gdLst>
              <a:gd name="connsiteX0" fmla="*/ 0 w 2743200"/>
              <a:gd name="connsiteY0" fmla="*/ 0 h 803563"/>
              <a:gd name="connsiteX1" fmla="*/ 2743200 w 2743200"/>
              <a:gd name="connsiteY1" fmla="*/ 803563 h 803563"/>
              <a:gd name="connsiteX0" fmla="*/ 0 w 3149600"/>
              <a:gd name="connsiteY0" fmla="*/ 0 h 748145"/>
              <a:gd name="connsiteX1" fmla="*/ 3149600 w 3149600"/>
              <a:gd name="connsiteY1" fmla="*/ 748145 h 748145"/>
              <a:gd name="connsiteX0" fmla="*/ 0 w 3149600"/>
              <a:gd name="connsiteY0" fmla="*/ 0 h 752014"/>
              <a:gd name="connsiteX1" fmla="*/ 3149600 w 3149600"/>
              <a:gd name="connsiteY1" fmla="*/ 748145 h 752014"/>
              <a:gd name="connsiteX0" fmla="*/ 0 w 3149600"/>
              <a:gd name="connsiteY0" fmla="*/ 0 h 771877"/>
              <a:gd name="connsiteX1" fmla="*/ 3149600 w 3149600"/>
              <a:gd name="connsiteY1" fmla="*/ 748145 h 771877"/>
              <a:gd name="connsiteX0" fmla="*/ 0 w 3149600"/>
              <a:gd name="connsiteY0" fmla="*/ 0 h 762635"/>
              <a:gd name="connsiteX1" fmla="*/ 3149600 w 3149600"/>
              <a:gd name="connsiteY1" fmla="*/ 748145 h 762635"/>
              <a:gd name="connsiteX0" fmla="*/ 0 w 3166046"/>
              <a:gd name="connsiteY0" fmla="*/ 0 h 1016169"/>
              <a:gd name="connsiteX1" fmla="*/ 3166046 w 3166046"/>
              <a:gd name="connsiteY1" fmla="*/ 1010292 h 1016169"/>
              <a:gd name="connsiteX0" fmla="*/ 0 w 3166046"/>
              <a:gd name="connsiteY0" fmla="*/ 0 h 1022333"/>
              <a:gd name="connsiteX1" fmla="*/ 3166046 w 3166046"/>
              <a:gd name="connsiteY1" fmla="*/ 1010292 h 1022333"/>
              <a:gd name="connsiteX0" fmla="*/ 0 w 3166046"/>
              <a:gd name="connsiteY0" fmla="*/ 0 h 1010292"/>
              <a:gd name="connsiteX1" fmla="*/ 3166046 w 3166046"/>
              <a:gd name="connsiteY1" fmla="*/ 1010292 h 1010292"/>
              <a:gd name="connsiteX0" fmla="*/ 0 w 3166046"/>
              <a:gd name="connsiteY0" fmla="*/ 0 h 1010292"/>
              <a:gd name="connsiteX1" fmla="*/ 3166046 w 3166046"/>
              <a:gd name="connsiteY1" fmla="*/ 1010292 h 1010292"/>
              <a:gd name="connsiteX0" fmla="*/ 0 w 3166046"/>
              <a:gd name="connsiteY0" fmla="*/ 0 h 1010292"/>
              <a:gd name="connsiteX1" fmla="*/ 3166046 w 3166046"/>
              <a:gd name="connsiteY1" fmla="*/ 1010292 h 1010292"/>
              <a:gd name="connsiteX0" fmla="*/ 0 w 3166046"/>
              <a:gd name="connsiteY0" fmla="*/ 0 h 1010456"/>
              <a:gd name="connsiteX1" fmla="*/ 3166046 w 3166046"/>
              <a:gd name="connsiteY1" fmla="*/ 1010292 h 1010456"/>
              <a:gd name="connsiteX0" fmla="*/ 0 w 3000133"/>
              <a:gd name="connsiteY0" fmla="*/ 0 h 1137209"/>
              <a:gd name="connsiteX1" fmla="*/ 3000133 w 3000133"/>
              <a:gd name="connsiteY1" fmla="*/ 1137209 h 1137209"/>
              <a:gd name="connsiteX0" fmla="*/ 119712 w 3119845"/>
              <a:gd name="connsiteY0" fmla="*/ 0 h 1137209"/>
              <a:gd name="connsiteX1" fmla="*/ 3119845 w 3119845"/>
              <a:gd name="connsiteY1" fmla="*/ 1137209 h 1137209"/>
              <a:gd name="connsiteX0" fmla="*/ 94237 w 3494850"/>
              <a:gd name="connsiteY0" fmla="*/ 0 h 1327584"/>
              <a:gd name="connsiteX1" fmla="*/ 3494850 w 3494850"/>
              <a:gd name="connsiteY1" fmla="*/ 1327584 h 1327584"/>
              <a:gd name="connsiteX0" fmla="*/ 17708 w 3418321"/>
              <a:gd name="connsiteY0" fmla="*/ 0 h 1331914"/>
              <a:gd name="connsiteX1" fmla="*/ 3418321 w 3418321"/>
              <a:gd name="connsiteY1" fmla="*/ 1327584 h 1331914"/>
              <a:gd name="connsiteX0" fmla="*/ 0 w 3400613"/>
              <a:gd name="connsiteY0" fmla="*/ 0 h 1332381"/>
              <a:gd name="connsiteX1" fmla="*/ 3400613 w 3400613"/>
              <a:gd name="connsiteY1" fmla="*/ 1327584 h 1332381"/>
              <a:gd name="connsiteX0" fmla="*/ 0 w 3291911"/>
              <a:gd name="connsiteY0" fmla="*/ 0 h 1332381"/>
              <a:gd name="connsiteX1" fmla="*/ 3291911 w 3291911"/>
              <a:gd name="connsiteY1" fmla="*/ 1327584 h 1332381"/>
              <a:gd name="connsiteX0" fmla="*/ 0 w 3291911"/>
              <a:gd name="connsiteY0" fmla="*/ 0 h 1332381"/>
              <a:gd name="connsiteX1" fmla="*/ 3291911 w 3291911"/>
              <a:gd name="connsiteY1" fmla="*/ 1327584 h 1332381"/>
              <a:gd name="connsiteX0" fmla="*/ 3706 w 3295617"/>
              <a:gd name="connsiteY0" fmla="*/ 0 h 1327584"/>
              <a:gd name="connsiteX1" fmla="*/ 3295617 w 3295617"/>
              <a:gd name="connsiteY1" fmla="*/ 1327584 h 13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95617" h="1327584">
                <a:moveTo>
                  <a:pt x="3706" y="0"/>
                </a:moveTo>
                <a:cubicBezTo>
                  <a:pt x="-15582" y="1391402"/>
                  <a:pt x="-77236" y="1324030"/>
                  <a:pt x="3295617" y="1327584"/>
                </a:cubicBezTo>
              </a:path>
            </a:pathLst>
          </a:custGeom>
          <a:noFill/>
          <a:ln w="3810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972161" y="5956229"/>
            <a:ext cx="3556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2000" b="1" dirty="0"/>
              <a:t>Return Type</a:t>
            </a:r>
          </a:p>
        </p:txBody>
      </p:sp>
    </p:spTree>
    <p:extLst>
      <p:ext uri="{BB962C8B-B14F-4D97-AF65-F5344CB8AC3E}">
        <p14:creationId xmlns:p14="http://schemas.microsoft.com/office/powerpoint/2010/main" val="46306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7" grpId="0" animBg="1"/>
      <p:bldP spid="18" grpId="0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Variable?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7096"/>
            <a:ext cx="10515600" cy="12990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0" dirty="0"/>
              <a:t>In computer programming, a </a:t>
            </a:r>
            <a:r>
              <a:rPr lang="en-US" b="0" u="sng" dirty="0"/>
              <a:t>variable</a:t>
            </a:r>
            <a:r>
              <a:rPr lang="en-US" b="0" dirty="0"/>
              <a:t> or </a:t>
            </a:r>
            <a:r>
              <a:rPr lang="en-US" b="0" u="sng" dirty="0"/>
              <a:t>scalar</a:t>
            </a:r>
            <a:r>
              <a:rPr lang="en-US" b="0" dirty="0"/>
              <a:t> is a </a:t>
            </a:r>
            <a:r>
              <a:rPr lang="en-US" b="0" u="sng" dirty="0"/>
              <a:t>storage location</a:t>
            </a:r>
            <a:r>
              <a:rPr lang="en-US" b="0" dirty="0"/>
              <a:t> paired with an associated </a:t>
            </a:r>
            <a:r>
              <a:rPr lang="en-US" b="0" u="sng" dirty="0"/>
              <a:t>symbolic name</a:t>
            </a:r>
            <a:r>
              <a:rPr lang="en-US" b="0" dirty="0"/>
              <a:t>, which contains some known or unknown quantity of information referred to as a </a:t>
            </a:r>
            <a:r>
              <a:rPr lang="en-US" b="0" u="sng" dirty="0"/>
              <a:t>value</a:t>
            </a:r>
            <a:r>
              <a:rPr lang="en-US" b="0" dirty="0"/>
              <a:t>.</a:t>
            </a:r>
            <a:endParaRPr lang="en-US" dirty="0"/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Raspberry Pi and Kano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21C6-A685-4B1F-90C7-BBE43F0A507A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69652207"/>
              </p:ext>
            </p:extLst>
          </p:nvPr>
        </p:nvGraphicFramePr>
        <p:xfrm>
          <a:off x="838200" y="2507673"/>
          <a:ext cx="10515600" cy="2249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Freeform: Shape 10"/>
          <p:cNvSpPr/>
          <p:nvPr/>
        </p:nvSpPr>
        <p:spPr>
          <a:xfrm>
            <a:off x="3953163" y="4487566"/>
            <a:ext cx="4562771" cy="780304"/>
          </a:xfrm>
          <a:custGeom>
            <a:avLst/>
            <a:gdLst>
              <a:gd name="connsiteX0" fmla="*/ 0 w 2743200"/>
              <a:gd name="connsiteY0" fmla="*/ 0 h 803563"/>
              <a:gd name="connsiteX1" fmla="*/ 2743200 w 2743200"/>
              <a:gd name="connsiteY1" fmla="*/ 803563 h 803563"/>
              <a:gd name="connsiteX0" fmla="*/ 0 w 3149600"/>
              <a:gd name="connsiteY0" fmla="*/ 0 h 748145"/>
              <a:gd name="connsiteX1" fmla="*/ 3149600 w 3149600"/>
              <a:gd name="connsiteY1" fmla="*/ 748145 h 748145"/>
              <a:gd name="connsiteX0" fmla="*/ 0 w 3149600"/>
              <a:gd name="connsiteY0" fmla="*/ 0 h 752014"/>
              <a:gd name="connsiteX1" fmla="*/ 3149600 w 3149600"/>
              <a:gd name="connsiteY1" fmla="*/ 748145 h 752014"/>
              <a:gd name="connsiteX0" fmla="*/ 0 w 3149600"/>
              <a:gd name="connsiteY0" fmla="*/ 0 h 771877"/>
              <a:gd name="connsiteX1" fmla="*/ 3149600 w 3149600"/>
              <a:gd name="connsiteY1" fmla="*/ 748145 h 771877"/>
              <a:gd name="connsiteX0" fmla="*/ 0 w 3149600"/>
              <a:gd name="connsiteY0" fmla="*/ 0 h 762635"/>
              <a:gd name="connsiteX1" fmla="*/ 3149600 w 3149600"/>
              <a:gd name="connsiteY1" fmla="*/ 748145 h 762635"/>
              <a:gd name="connsiteX0" fmla="*/ 0 w 3166046"/>
              <a:gd name="connsiteY0" fmla="*/ 0 h 1016169"/>
              <a:gd name="connsiteX1" fmla="*/ 3166046 w 3166046"/>
              <a:gd name="connsiteY1" fmla="*/ 1010292 h 1016169"/>
              <a:gd name="connsiteX0" fmla="*/ 0 w 3166046"/>
              <a:gd name="connsiteY0" fmla="*/ 0 h 1022333"/>
              <a:gd name="connsiteX1" fmla="*/ 3166046 w 3166046"/>
              <a:gd name="connsiteY1" fmla="*/ 1010292 h 1022333"/>
              <a:gd name="connsiteX0" fmla="*/ 0 w 3166046"/>
              <a:gd name="connsiteY0" fmla="*/ 0 h 1034504"/>
              <a:gd name="connsiteX1" fmla="*/ 3166046 w 3166046"/>
              <a:gd name="connsiteY1" fmla="*/ 1010292 h 1034504"/>
              <a:gd name="connsiteX0" fmla="*/ 0 w 3166046"/>
              <a:gd name="connsiteY0" fmla="*/ 0 h 1053544"/>
              <a:gd name="connsiteX1" fmla="*/ 3166046 w 3166046"/>
              <a:gd name="connsiteY1" fmla="*/ 1010292 h 1053544"/>
              <a:gd name="connsiteX0" fmla="*/ 0 w 3166046"/>
              <a:gd name="connsiteY0" fmla="*/ 0 h 1053544"/>
              <a:gd name="connsiteX1" fmla="*/ 3166046 w 3166046"/>
              <a:gd name="connsiteY1" fmla="*/ 1010292 h 1053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66046" h="1053544">
                <a:moveTo>
                  <a:pt x="0" y="0"/>
                </a:moveTo>
                <a:cubicBezTo>
                  <a:pt x="1635" y="1253619"/>
                  <a:pt x="1271570" y="1065711"/>
                  <a:pt x="3166046" y="1010292"/>
                </a:cubicBezTo>
              </a:path>
            </a:pathLst>
          </a:custGeom>
          <a:noFill/>
          <a:ln w="3810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548267" y="4979617"/>
            <a:ext cx="3556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2000" b="1" dirty="0"/>
              <a:t>Assignment Operator</a:t>
            </a:r>
          </a:p>
        </p:txBody>
      </p:sp>
      <p:sp>
        <p:nvSpPr>
          <p:cNvPr id="13" name="Freeform: Shape 12"/>
          <p:cNvSpPr/>
          <p:nvPr/>
        </p:nvSpPr>
        <p:spPr>
          <a:xfrm>
            <a:off x="4595099" y="4487566"/>
            <a:ext cx="3920835" cy="425095"/>
          </a:xfrm>
          <a:custGeom>
            <a:avLst/>
            <a:gdLst>
              <a:gd name="connsiteX0" fmla="*/ 0 w 2743200"/>
              <a:gd name="connsiteY0" fmla="*/ 0 h 803563"/>
              <a:gd name="connsiteX1" fmla="*/ 2743200 w 2743200"/>
              <a:gd name="connsiteY1" fmla="*/ 803563 h 803563"/>
              <a:gd name="connsiteX0" fmla="*/ 0 w 3149600"/>
              <a:gd name="connsiteY0" fmla="*/ 0 h 748145"/>
              <a:gd name="connsiteX1" fmla="*/ 3149600 w 3149600"/>
              <a:gd name="connsiteY1" fmla="*/ 748145 h 748145"/>
              <a:gd name="connsiteX0" fmla="*/ 0 w 3149600"/>
              <a:gd name="connsiteY0" fmla="*/ 0 h 752014"/>
              <a:gd name="connsiteX1" fmla="*/ 3149600 w 3149600"/>
              <a:gd name="connsiteY1" fmla="*/ 748145 h 752014"/>
              <a:gd name="connsiteX0" fmla="*/ 0 w 3149600"/>
              <a:gd name="connsiteY0" fmla="*/ 0 h 771877"/>
              <a:gd name="connsiteX1" fmla="*/ 3149600 w 3149600"/>
              <a:gd name="connsiteY1" fmla="*/ 748145 h 771877"/>
              <a:gd name="connsiteX0" fmla="*/ 0 w 3149600"/>
              <a:gd name="connsiteY0" fmla="*/ 0 h 762635"/>
              <a:gd name="connsiteX1" fmla="*/ 3149600 w 3149600"/>
              <a:gd name="connsiteY1" fmla="*/ 748145 h 762635"/>
              <a:gd name="connsiteX0" fmla="*/ 0 w 3166046"/>
              <a:gd name="connsiteY0" fmla="*/ 0 h 1016169"/>
              <a:gd name="connsiteX1" fmla="*/ 3166046 w 3166046"/>
              <a:gd name="connsiteY1" fmla="*/ 1010292 h 1016169"/>
              <a:gd name="connsiteX0" fmla="*/ 0 w 3166046"/>
              <a:gd name="connsiteY0" fmla="*/ 0 h 1022333"/>
              <a:gd name="connsiteX1" fmla="*/ 3166046 w 3166046"/>
              <a:gd name="connsiteY1" fmla="*/ 1010292 h 1022333"/>
              <a:gd name="connsiteX0" fmla="*/ 0 w 3166046"/>
              <a:gd name="connsiteY0" fmla="*/ 0 h 1076451"/>
              <a:gd name="connsiteX1" fmla="*/ 3166046 w 3166046"/>
              <a:gd name="connsiteY1" fmla="*/ 1010292 h 1076451"/>
              <a:gd name="connsiteX0" fmla="*/ 0 w 3166046"/>
              <a:gd name="connsiteY0" fmla="*/ 0 h 1094922"/>
              <a:gd name="connsiteX1" fmla="*/ 3166046 w 3166046"/>
              <a:gd name="connsiteY1" fmla="*/ 1010292 h 109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66046" h="1094922">
                <a:moveTo>
                  <a:pt x="0" y="0"/>
                </a:moveTo>
                <a:cubicBezTo>
                  <a:pt x="8945" y="1440793"/>
                  <a:pt x="638361" y="1065710"/>
                  <a:pt x="3166046" y="1010292"/>
                </a:cubicBezTo>
              </a:path>
            </a:pathLst>
          </a:custGeom>
          <a:noFill/>
          <a:ln w="3810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548267" y="4632131"/>
            <a:ext cx="3556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2000" b="1" dirty="0"/>
              <a:t>String Literal</a:t>
            </a:r>
          </a:p>
        </p:txBody>
      </p:sp>
      <p:sp>
        <p:nvSpPr>
          <p:cNvPr id="15" name="Freeform: Shape 14"/>
          <p:cNvSpPr/>
          <p:nvPr/>
        </p:nvSpPr>
        <p:spPr>
          <a:xfrm>
            <a:off x="3389745" y="4500133"/>
            <a:ext cx="5126189" cy="1077145"/>
          </a:xfrm>
          <a:custGeom>
            <a:avLst/>
            <a:gdLst>
              <a:gd name="connsiteX0" fmla="*/ 0 w 2743200"/>
              <a:gd name="connsiteY0" fmla="*/ 0 h 803563"/>
              <a:gd name="connsiteX1" fmla="*/ 2743200 w 2743200"/>
              <a:gd name="connsiteY1" fmla="*/ 803563 h 803563"/>
              <a:gd name="connsiteX0" fmla="*/ 0 w 3149600"/>
              <a:gd name="connsiteY0" fmla="*/ 0 h 748145"/>
              <a:gd name="connsiteX1" fmla="*/ 3149600 w 3149600"/>
              <a:gd name="connsiteY1" fmla="*/ 748145 h 748145"/>
              <a:gd name="connsiteX0" fmla="*/ 0 w 3149600"/>
              <a:gd name="connsiteY0" fmla="*/ 0 h 752014"/>
              <a:gd name="connsiteX1" fmla="*/ 3149600 w 3149600"/>
              <a:gd name="connsiteY1" fmla="*/ 748145 h 752014"/>
              <a:gd name="connsiteX0" fmla="*/ 0 w 3149600"/>
              <a:gd name="connsiteY0" fmla="*/ 0 h 771877"/>
              <a:gd name="connsiteX1" fmla="*/ 3149600 w 3149600"/>
              <a:gd name="connsiteY1" fmla="*/ 748145 h 771877"/>
              <a:gd name="connsiteX0" fmla="*/ 0 w 3149600"/>
              <a:gd name="connsiteY0" fmla="*/ 0 h 762635"/>
              <a:gd name="connsiteX1" fmla="*/ 3149600 w 3149600"/>
              <a:gd name="connsiteY1" fmla="*/ 748145 h 762635"/>
              <a:gd name="connsiteX0" fmla="*/ 0 w 3166046"/>
              <a:gd name="connsiteY0" fmla="*/ 0 h 1016169"/>
              <a:gd name="connsiteX1" fmla="*/ 3166046 w 3166046"/>
              <a:gd name="connsiteY1" fmla="*/ 1010292 h 1016169"/>
              <a:gd name="connsiteX0" fmla="*/ 0 w 3166046"/>
              <a:gd name="connsiteY0" fmla="*/ 0 h 1022333"/>
              <a:gd name="connsiteX1" fmla="*/ 3166046 w 3166046"/>
              <a:gd name="connsiteY1" fmla="*/ 1010292 h 1022333"/>
              <a:gd name="connsiteX0" fmla="*/ 0 w 3166046"/>
              <a:gd name="connsiteY0" fmla="*/ 0 h 1010292"/>
              <a:gd name="connsiteX1" fmla="*/ 3166046 w 3166046"/>
              <a:gd name="connsiteY1" fmla="*/ 1010292 h 1010292"/>
              <a:gd name="connsiteX0" fmla="*/ 0 w 3166046"/>
              <a:gd name="connsiteY0" fmla="*/ 0 h 1010292"/>
              <a:gd name="connsiteX1" fmla="*/ 3166046 w 3166046"/>
              <a:gd name="connsiteY1" fmla="*/ 1010292 h 1010292"/>
              <a:gd name="connsiteX0" fmla="*/ 0 w 3166046"/>
              <a:gd name="connsiteY0" fmla="*/ 0 h 1010292"/>
              <a:gd name="connsiteX1" fmla="*/ 3166046 w 3166046"/>
              <a:gd name="connsiteY1" fmla="*/ 1010292 h 1010292"/>
              <a:gd name="connsiteX0" fmla="*/ 0 w 3166046"/>
              <a:gd name="connsiteY0" fmla="*/ 0 h 1010456"/>
              <a:gd name="connsiteX1" fmla="*/ 3166046 w 3166046"/>
              <a:gd name="connsiteY1" fmla="*/ 1010292 h 1010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66046" h="1010456">
                <a:moveTo>
                  <a:pt x="0" y="0"/>
                </a:moveTo>
                <a:cubicBezTo>
                  <a:pt x="20761" y="1085648"/>
                  <a:pt x="542663" y="1006738"/>
                  <a:pt x="3166046" y="1010292"/>
                </a:cubicBezTo>
              </a:path>
            </a:pathLst>
          </a:custGeom>
          <a:noFill/>
          <a:ln w="3810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548267" y="5327103"/>
            <a:ext cx="3556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2000" b="1" dirty="0"/>
              <a:t>Variable Name</a:t>
            </a:r>
          </a:p>
        </p:txBody>
      </p:sp>
      <p:sp>
        <p:nvSpPr>
          <p:cNvPr id="19" name="Freeform: Shape 18"/>
          <p:cNvSpPr/>
          <p:nvPr/>
        </p:nvSpPr>
        <p:spPr>
          <a:xfrm flipV="1">
            <a:off x="3953164" y="3438647"/>
            <a:ext cx="2424549" cy="203385"/>
          </a:xfrm>
          <a:custGeom>
            <a:avLst/>
            <a:gdLst>
              <a:gd name="connsiteX0" fmla="*/ 0 w 2743200"/>
              <a:gd name="connsiteY0" fmla="*/ 0 h 803563"/>
              <a:gd name="connsiteX1" fmla="*/ 2743200 w 2743200"/>
              <a:gd name="connsiteY1" fmla="*/ 803563 h 803563"/>
              <a:gd name="connsiteX0" fmla="*/ 0 w 3149600"/>
              <a:gd name="connsiteY0" fmla="*/ 0 h 748145"/>
              <a:gd name="connsiteX1" fmla="*/ 3149600 w 3149600"/>
              <a:gd name="connsiteY1" fmla="*/ 748145 h 748145"/>
              <a:gd name="connsiteX0" fmla="*/ 0 w 3149600"/>
              <a:gd name="connsiteY0" fmla="*/ 0 h 752014"/>
              <a:gd name="connsiteX1" fmla="*/ 3149600 w 3149600"/>
              <a:gd name="connsiteY1" fmla="*/ 748145 h 752014"/>
              <a:gd name="connsiteX0" fmla="*/ 0 w 3149600"/>
              <a:gd name="connsiteY0" fmla="*/ 0 h 771877"/>
              <a:gd name="connsiteX1" fmla="*/ 3149600 w 3149600"/>
              <a:gd name="connsiteY1" fmla="*/ 748145 h 771877"/>
              <a:gd name="connsiteX0" fmla="*/ 0 w 3149600"/>
              <a:gd name="connsiteY0" fmla="*/ 0 h 762635"/>
              <a:gd name="connsiteX1" fmla="*/ 3149600 w 3149600"/>
              <a:gd name="connsiteY1" fmla="*/ 748145 h 762635"/>
              <a:gd name="connsiteX0" fmla="*/ 0 w 3166046"/>
              <a:gd name="connsiteY0" fmla="*/ 0 h 1016169"/>
              <a:gd name="connsiteX1" fmla="*/ 3166046 w 3166046"/>
              <a:gd name="connsiteY1" fmla="*/ 1010292 h 1016169"/>
              <a:gd name="connsiteX0" fmla="*/ 0 w 3166046"/>
              <a:gd name="connsiteY0" fmla="*/ 0 h 1022333"/>
              <a:gd name="connsiteX1" fmla="*/ 3166046 w 3166046"/>
              <a:gd name="connsiteY1" fmla="*/ 1010292 h 1022333"/>
              <a:gd name="connsiteX0" fmla="*/ 0 w 3166046"/>
              <a:gd name="connsiteY0" fmla="*/ 0 h 1076451"/>
              <a:gd name="connsiteX1" fmla="*/ 3166046 w 3166046"/>
              <a:gd name="connsiteY1" fmla="*/ 1010292 h 1076451"/>
              <a:gd name="connsiteX0" fmla="*/ 0 w 3166046"/>
              <a:gd name="connsiteY0" fmla="*/ 0 h 1094922"/>
              <a:gd name="connsiteX1" fmla="*/ 3166046 w 3166046"/>
              <a:gd name="connsiteY1" fmla="*/ 1010292 h 1094922"/>
              <a:gd name="connsiteX0" fmla="*/ 0 w 3218254"/>
              <a:gd name="connsiteY0" fmla="*/ 0 h 745869"/>
              <a:gd name="connsiteX1" fmla="*/ 3218254 w 3218254"/>
              <a:gd name="connsiteY1" fmla="*/ 305211 h 745869"/>
              <a:gd name="connsiteX0" fmla="*/ 0 w 3218254"/>
              <a:gd name="connsiteY0" fmla="*/ 0 h 393621"/>
              <a:gd name="connsiteX1" fmla="*/ 3218254 w 3218254"/>
              <a:gd name="connsiteY1" fmla="*/ 305211 h 393621"/>
              <a:gd name="connsiteX0" fmla="*/ 0 w 3230608"/>
              <a:gd name="connsiteY0" fmla="*/ 0 h 456024"/>
              <a:gd name="connsiteX1" fmla="*/ 3230608 w 3230608"/>
              <a:gd name="connsiteY1" fmla="*/ 405936 h 456024"/>
              <a:gd name="connsiteX0" fmla="*/ 0 w 3242962"/>
              <a:gd name="connsiteY0" fmla="*/ 0 h 554497"/>
              <a:gd name="connsiteX1" fmla="*/ 3242962 w 3242962"/>
              <a:gd name="connsiteY1" fmla="*/ 531844 h 554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42962" h="554497">
                <a:moveTo>
                  <a:pt x="0" y="0"/>
                </a:moveTo>
                <a:cubicBezTo>
                  <a:pt x="737839" y="584625"/>
                  <a:pt x="715277" y="587262"/>
                  <a:pt x="3242962" y="531844"/>
                </a:cubicBezTo>
              </a:path>
            </a:pathLst>
          </a:custGeom>
          <a:noFill/>
          <a:ln w="3810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354625" y="3229355"/>
            <a:ext cx="3556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2000" b="1" dirty="0"/>
              <a:t>Integer Value</a:t>
            </a:r>
          </a:p>
        </p:txBody>
      </p:sp>
      <p:sp>
        <p:nvSpPr>
          <p:cNvPr id="17" name="Freeform: Shape 16"/>
          <p:cNvSpPr/>
          <p:nvPr/>
        </p:nvSpPr>
        <p:spPr>
          <a:xfrm flipV="1">
            <a:off x="6797970" y="3901473"/>
            <a:ext cx="794322" cy="230884"/>
          </a:xfrm>
          <a:custGeom>
            <a:avLst/>
            <a:gdLst>
              <a:gd name="connsiteX0" fmla="*/ 0 w 2743200"/>
              <a:gd name="connsiteY0" fmla="*/ 0 h 803563"/>
              <a:gd name="connsiteX1" fmla="*/ 2743200 w 2743200"/>
              <a:gd name="connsiteY1" fmla="*/ 803563 h 803563"/>
              <a:gd name="connsiteX0" fmla="*/ 0 w 3149600"/>
              <a:gd name="connsiteY0" fmla="*/ 0 h 748145"/>
              <a:gd name="connsiteX1" fmla="*/ 3149600 w 3149600"/>
              <a:gd name="connsiteY1" fmla="*/ 748145 h 748145"/>
              <a:gd name="connsiteX0" fmla="*/ 0 w 3149600"/>
              <a:gd name="connsiteY0" fmla="*/ 0 h 752014"/>
              <a:gd name="connsiteX1" fmla="*/ 3149600 w 3149600"/>
              <a:gd name="connsiteY1" fmla="*/ 748145 h 752014"/>
              <a:gd name="connsiteX0" fmla="*/ 0 w 3149600"/>
              <a:gd name="connsiteY0" fmla="*/ 0 h 771877"/>
              <a:gd name="connsiteX1" fmla="*/ 3149600 w 3149600"/>
              <a:gd name="connsiteY1" fmla="*/ 748145 h 771877"/>
              <a:gd name="connsiteX0" fmla="*/ 0 w 3149600"/>
              <a:gd name="connsiteY0" fmla="*/ 0 h 762635"/>
              <a:gd name="connsiteX1" fmla="*/ 3149600 w 3149600"/>
              <a:gd name="connsiteY1" fmla="*/ 748145 h 762635"/>
              <a:gd name="connsiteX0" fmla="*/ 0 w 3166046"/>
              <a:gd name="connsiteY0" fmla="*/ 0 h 1016169"/>
              <a:gd name="connsiteX1" fmla="*/ 3166046 w 3166046"/>
              <a:gd name="connsiteY1" fmla="*/ 1010292 h 1016169"/>
              <a:gd name="connsiteX0" fmla="*/ 0 w 3166046"/>
              <a:gd name="connsiteY0" fmla="*/ 0 h 1022333"/>
              <a:gd name="connsiteX1" fmla="*/ 3166046 w 3166046"/>
              <a:gd name="connsiteY1" fmla="*/ 1010292 h 1022333"/>
              <a:gd name="connsiteX0" fmla="*/ 0 w 3166046"/>
              <a:gd name="connsiteY0" fmla="*/ 0 h 1076451"/>
              <a:gd name="connsiteX1" fmla="*/ 3166046 w 3166046"/>
              <a:gd name="connsiteY1" fmla="*/ 1010292 h 1076451"/>
              <a:gd name="connsiteX0" fmla="*/ 0 w 3166046"/>
              <a:gd name="connsiteY0" fmla="*/ 0 h 1094922"/>
              <a:gd name="connsiteX1" fmla="*/ 3166046 w 3166046"/>
              <a:gd name="connsiteY1" fmla="*/ 1010292 h 109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66046" h="1094922">
                <a:moveTo>
                  <a:pt x="0" y="0"/>
                </a:moveTo>
                <a:cubicBezTo>
                  <a:pt x="8945" y="1440793"/>
                  <a:pt x="638361" y="1065710"/>
                  <a:pt x="3166046" y="1010292"/>
                </a:cubicBezTo>
              </a:path>
            </a:pathLst>
          </a:custGeom>
          <a:noFill/>
          <a:ln w="3810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509167" y="3710065"/>
            <a:ext cx="436302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2000" b="1" dirty="0"/>
              <a:t>Semicolon End of Statement</a:t>
            </a:r>
          </a:p>
        </p:txBody>
      </p:sp>
      <p:sp>
        <p:nvSpPr>
          <p:cNvPr id="21" name="Freeform: Shape 20"/>
          <p:cNvSpPr/>
          <p:nvPr/>
        </p:nvSpPr>
        <p:spPr>
          <a:xfrm>
            <a:off x="2355272" y="4506948"/>
            <a:ext cx="6165281" cy="1434655"/>
          </a:xfrm>
          <a:custGeom>
            <a:avLst/>
            <a:gdLst>
              <a:gd name="connsiteX0" fmla="*/ 0 w 2743200"/>
              <a:gd name="connsiteY0" fmla="*/ 0 h 803563"/>
              <a:gd name="connsiteX1" fmla="*/ 2743200 w 2743200"/>
              <a:gd name="connsiteY1" fmla="*/ 803563 h 803563"/>
              <a:gd name="connsiteX0" fmla="*/ 0 w 3149600"/>
              <a:gd name="connsiteY0" fmla="*/ 0 h 748145"/>
              <a:gd name="connsiteX1" fmla="*/ 3149600 w 3149600"/>
              <a:gd name="connsiteY1" fmla="*/ 748145 h 748145"/>
              <a:gd name="connsiteX0" fmla="*/ 0 w 3149600"/>
              <a:gd name="connsiteY0" fmla="*/ 0 h 752014"/>
              <a:gd name="connsiteX1" fmla="*/ 3149600 w 3149600"/>
              <a:gd name="connsiteY1" fmla="*/ 748145 h 752014"/>
              <a:gd name="connsiteX0" fmla="*/ 0 w 3149600"/>
              <a:gd name="connsiteY0" fmla="*/ 0 h 771877"/>
              <a:gd name="connsiteX1" fmla="*/ 3149600 w 3149600"/>
              <a:gd name="connsiteY1" fmla="*/ 748145 h 771877"/>
              <a:gd name="connsiteX0" fmla="*/ 0 w 3149600"/>
              <a:gd name="connsiteY0" fmla="*/ 0 h 762635"/>
              <a:gd name="connsiteX1" fmla="*/ 3149600 w 3149600"/>
              <a:gd name="connsiteY1" fmla="*/ 748145 h 762635"/>
              <a:gd name="connsiteX0" fmla="*/ 0 w 3166046"/>
              <a:gd name="connsiteY0" fmla="*/ 0 h 1016169"/>
              <a:gd name="connsiteX1" fmla="*/ 3166046 w 3166046"/>
              <a:gd name="connsiteY1" fmla="*/ 1010292 h 1016169"/>
              <a:gd name="connsiteX0" fmla="*/ 0 w 3166046"/>
              <a:gd name="connsiteY0" fmla="*/ 0 h 1022333"/>
              <a:gd name="connsiteX1" fmla="*/ 3166046 w 3166046"/>
              <a:gd name="connsiteY1" fmla="*/ 1010292 h 1022333"/>
              <a:gd name="connsiteX0" fmla="*/ 0 w 3166046"/>
              <a:gd name="connsiteY0" fmla="*/ 0 h 1010292"/>
              <a:gd name="connsiteX1" fmla="*/ 3166046 w 3166046"/>
              <a:gd name="connsiteY1" fmla="*/ 1010292 h 1010292"/>
              <a:gd name="connsiteX0" fmla="*/ 0 w 3166046"/>
              <a:gd name="connsiteY0" fmla="*/ 0 h 1010292"/>
              <a:gd name="connsiteX1" fmla="*/ 3166046 w 3166046"/>
              <a:gd name="connsiteY1" fmla="*/ 1010292 h 1010292"/>
              <a:gd name="connsiteX0" fmla="*/ 0 w 3166046"/>
              <a:gd name="connsiteY0" fmla="*/ 0 h 1010292"/>
              <a:gd name="connsiteX1" fmla="*/ 3166046 w 3166046"/>
              <a:gd name="connsiteY1" fmla="*/ 1010292 h 1010292"/>
              <a:gd name="connsiteX0" fmla="*/ 0 w 3166046"/>
              <a:gd name="connsiteY0" fmla="*/ 0 h 1010456"/>
              <a:gd name="connsiteX1" fmla="*/ 3166046 w 3166046"/>
              <a:gd name="connsiteY1" fmla="*/ 1010292 h 1010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66046" h="1010456">
                <a:moveTo>
                  <a:pt x="0" y="0"/>
                </a:moveTo>
                <a:cubicBezTo>
                  <a:pt x="20761" y="1085648"/>
                  <a:pt x="542663" y="1006738"/>
                  <a:pt x="3166046" y="1010292"/>
                </a:cubicBezTo>
              </a:path>
            </a:pathLst>
          </a:custGeom>
          <a:noFill/>
          <a:ln w="3810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8548267" y="5674589"/>
            <a:ext cx="3556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2000" b="1" dirty="0"/>
              <a:t>Variable Type</a:t>
            </a:r>
          </a:p>
        </p:txBody>
      </p:sp>
      <p:sp>
        <p:nvSpPr>
          <p:cNvPr id="23" name="Freeform: Shape 22"/>
          <p:cNvSpPr/>
          <p:nvPr/>
        </p:nvSpPr>
        <p:spPr>
          <a:xfrm>
            <a:off x="1293091" y="4484766"/>
            <a:ext cx="7232083" cy="1793961"/>
          </a:xfrm>
          <a:custGeom>
            <a:avLst/>
            <a:gdLst>
              <a:gd name="connsiteX0" fmla="*/ 0 w 2743200"/>
              <a:gd name="connsiteY0" fmla="*/ 0 h 803563"/>
              <a:gd name="connsiteX1" fmla="*/ 2743200 w 2743200"/>
              <a:gd name="connsiteY1" fmla="*/ 803563 h 803563"/>
              <a:gd name="connsiteX0" fmla="*/ 0 w 3149600"/>
              <a:gd name="connsiteY0" fmla="*/ 0 h 748145"/>
              <a:gd name="connsiteX1" fmla="*/ 3149600 w 3149600"/>
              <a:gd name="connsiteY1" fmla="*/ 748145 h 748145"/>
              <a:gd name="connsiteX0" fmla="*/ 0 w 3149600"/>
              <a:gd name="connsiteY0" fmla="*/ 0 h 752014"/>
              <a:gd name="connsiteX1" fmla="*/ 3149600 w 3149600"/>
              <a:gd name="connsiteY1" fmla="*/ 748145 h 752014"/>
              <a:gd name="connsiteX0" fmla="*/ 0 w 3149600"/>
              <a:gd name="connsiteY0" fmla="*/ 0 h 771877"/>
              <a:gd name="connsiteX1" fmla="*/ 3149600 w 3149600"/>
              <a:gd name="connsiteY1" fmla="*/ 748145 h 771877"/>
              <a:gd name="connsiteX0" fmla="*/ 0 w 3149600"/>
              <a:gd name="connsiteY0" fmla="*/ 0 h 762635"/>
              <a:gd name="connsiteX1" fmla="*/ 3149600 w 3149600"/>
              <a:gd name="connsiteY1" fmla="*/ 748145 h 762635"/>
              <a:gd name="connsiteX0" fmla="*/ 0 w 3166046"/>
              <a:gd name="connsiteY0" fmla="*/ 0 h 1016169"/>
              <a:gd name="connsiteX1" fmla="*/ 3166046 w 3166046"/>
              <a:gd name="connsiteY1" fmla="*/ 1010292 h 1016169"/>
              <a:gd name="connsiteX0" fmla="*/ 0 w 3166046"/>
              <a:gd name="connsiteY0" fmla="*/ 0 h 1022333"/>
              <a:gd name="connsiteX1" fmla="*/ 3166046 w 3166046"/>
              <a:gd name="connsiteY1" fmla="*/ 1010292 h 1022333"/>
              <a:gd name="connsiteX0" fmla="*/ 0 w 3166046"/>
              <a:gd name="connsiteY0" fmla="*/ 0 h 1010292"/>
              <a:gd name="connsiteX1" fmla="*/ 3166046 w 3166046"/>
              <a:gd name="connsiteY1" fmla="*/ 1010292 h 1010292"/>
              <a:gd name="connsiteX0" fmla="*/ 0 w 3166046"/>
              <a:gd name="connsiteY0" fmla="*/ 0 h 1010292"/>
              <a:gd name="connsiteX1" fmla="*/ 3166046 w 3166046"/>
              <a:gd name="connsiteY1" fmla="*/ 1010292 h 1010292"/>
              <a:gd name="connsiteX0" fmla="*/ 0 w 3166046"/>
              <a:gd name="connsiteY0" fmla="*/ 0 h 1010292"/>
              <a:gd name="connsiteX1" fmla="*/ 3166046 w 3166046"/>
              <a:gd name="connsiteY1" fmla="*/ 1010292 h 1010292"/>
              <a:gd name="connsiteX0" fmla="*/ 0 w 3166046"/>
              <a:gd name="connsiteY0" fmla="*/ 0 h 1010456"/>
              <a:gd name="connsiteX1" fmla="*/ 3166046 w 3166046"/>
              <a:gd name="connsiteY1" fmla="*/ 1010292 h 1010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66046" h="1010456">
                <a:moveTo>
                  <a:pt x="0" y="0"/>
                </a:moveTo>
                <a:cubicBezTo>
                  <a:pt x="20761" y="1085648"/>
                  <a:pt x="542663" y="1006738"/>
                  <a:pt x="3166046" y="1010292"/>
                </a:cubicBezTo>
              </a:path>
            </a:pathLst>
          </a:custGeom>
          <a:noFill/>
          <a:ln w="3810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548267" y="6022076"/>
            <a:ext cx="3556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2000" b="1" dirty="0"/>
              <a:t>Namespace</a:t>
            </a:r>
          </a:p>
        </p:txBody>
      </p:sp>
      <p:sp>
        <p:nvSpPr>
          <p:cNvPr id="25" name="Freeform: Shape 24"/>
          <p:cNvSpPr/>
          <p:nvPr/>
        </p:nvSpPr>
        <p:spPr>
          <a:xfrm flipV="1">
            <a:off x="1270582" y="3244089"/>
            <a:ext cx="2433786" cy="308271"/>
          </a:xfrm>
          <a:custGeom>
            <a:avLst/>
            <a:gdLst>
              <a:gd name="connsiteX0" fmla="*/ 0 w 2743200"/>
              <a:gd name="connsiteY0" fmla="*/ 0 h 803563"/>
              <a:gd name="connsiteX1" fmla="*/ 2743200 w 2743200"/>
              <a:gd name="connsiteY1" fmla="*/ 803563 h 803563"/>
              <a:gd name="connsiteX0" fmla="*/ 0 w 3149600"/>
              <a:gd name="connsiteY0" fmla="*/ 0 h 748145"/>
              <a:gd name="connsiteX1" fmla="*/ 3149600 w 3149600"/>
              <a:gd name="connsiteY1" fmla="*/ 748145 h 748145"/>
              <a:gd name="connsiteX0" fmla="*/ 0 w 3149600"/>
              <a:gd name="connsiteY0" fmla="*/ 0 h 752014"/>
              <a:gd name="connsiteX1" fmla="*/ 3149600 w 3149600"/>
              <a:gd name="connsiteY1" fmla="*/ 748145 h 752014"/>
              <a:gd name="connsiteX0" fmla="*/ 0 w 3149600"/>
              <a:gd name="connsiteY0" fmla="*/ 0 h 771877"/>
              <a:gd name="connsiteX1" fmla="*/ 3149600 w 3149600"/>
              <a:gd name="connsiteY1" fmla="*/ 748145 h 771877"/>
              <a:gd name="connsiteX0" fmla="*/ 0 w 3149600"/>
              <a:gd name="connsiteY0" fmla="*/ 0 h 762635"/>
              <a:gd name="connsiteX1" fmla="*/ 3149600 w 3149600"/>
              <a:gd name="connsiteY1" fmla="*/ 748145 h 762635"/>
              <a:gd name="connsiteX0" fmla="*/ 0 w 3166046"/>
              <a:gd name="connsiteY0" fmla="*/ 0 h 1016169"/>
              <a:gd name="connsiteX1" fmla="*/ 3166046 w 3166046"/>
              <a:gd name="connsiteY1" fmla="*/ 1010292 h 1016169"/>
              <a:gd name="connsiteX0" fmla="*/ 0 w 3166046"/>
              <a:gd name="connsiteY0" fmla="*/ 0 h 1022333"/>
              <a:gd name="connsiteX1" fmla="*/ 3166046 w 3166046"/>
              <a:gd name="connsiteY1" fmla="*/ 1010292 h 1022333"/>
              <a:gd name="connsiteX0" fmla="*/ 0 w 3166046"/>
              <a:gd name="connsiteY0" fmla="*/ 0 h 1076451"/>
              <a:gd name="connsiteX1" fmla="*/ 3166046 w 3166046"/>
              <a:gd name="connsiteY1" fmla="*/ 1010292 h 1076451"/>
              <a:gd name="connsiteX0" fmla="*/ 0 w 3166046"/>
              <a:gd name="connsiteY0" fmla="*/ 0 h 1094922"/>
              <a:gd name="connsiteX1" fmla="*/ 3166046 w 3166046"/>
              <a:gd name="connsiteY1" fmla="*/ 1010292 h 1094922"/>
              <a:gd name="connsiteX0" fmla="*/ 0 w 3218254"/>
              <a:gd name="connsiteY0" fmla="*/ 0 h 745869"/>
              <a:gd name="connsiteX1" fmla="*/ 3218254 w 3218254"/>
              <a:gd name="connsiteY1" fmla="*/ 305211 h 745869"/>
              <a:gd name="connsiteX0" fmla="*/ 0 w 3218254"/>
              <a:gd name="connsiteY0" fmla="*/ 0 h 393621"/>
              <a:gd name="connsiteX1" fmla="*/ 3218254 w 3218254"/>
              <a:gd name="connsiteY1" fmla="*/ 305211 h 393621"/>
              <a:gd name="connsiteX0" fmla="*/ 0 w 3230608"/>
              <a:gd name="connsiteY0" fmla="*/ 0 h 456024"/>
              <a:gd name="connsiteX1" fmla="*/ 3230608 w 3230608"/>
              <a:gd name="connsiteY1" fmla="*/ 405936 h 456024"/>
              <a:gd name="connsiteX0" fmla="*/ 0 w 3242962"/>
              <a:gd name="connsiteY0" fmla="*/ 0 h 554497"/>
              <a:gd name="connsiteX1" fmla="*/ 3242962 w 3242962"/>
              <a:gd name="connsiteY1" fmla="*/ 531844 h 554497"/>
              <a:gd name="connsiteX0" fmla="*/ 0 w 3255317"/>
              <a:gd name="connsiteY0" fmla="*/ 0 h 840452"/>
              <a:gd name="connsiteX1" fmla="*/ 3255317 w 3255317"/>
              <a:gd name="connsiteY1" fmla="*/ 834021 h 840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55317" h="840452">
                <a:moveTo>
                  <a:pt x="0" y="0"/>
                </a:moveTo>
                <a:cubicBezTo>
                  <a:pt x="737839" y="584625"/>
                  <a:pt x="727632" y="889439"/>
                  <a:pt x="3255317" y="834021"/>
                </a:cubicBezTo>
              </a:path>
            </a:pathLst>
          </a:custGeom>
          <a:noFill/>
          <a:ln w="3810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681280" y="3028847"/>
            <a:ext cx="215495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2000" b="1" dirty="0"/>
              <a:t>Variable Type</a:t>
            </a:r>
          </a:p>
        </p:txBody>
      </p:sp>
    </p:spTree>
    <p:extLst>
      <p:ext uri="{BB962C8B-B14F-4D97-AF65-F5344CB8AC3E}">
        <p14:creationId xmlns:p14="http://schemas.microsoft.com/office/powerpoint/2010/main" val="351070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15" grpId="0" animBg="1"/>
      <p:bldP spid="19" grpId="0" animBg="1"/>
      <p:bldP spid="20" grpId="0"/>
      <p:bldP spid="17" grpId="0" animBg="1"/>
      <p:bldP spid="18" grpId="0"/>
      <p:bldP spid="21" grpId="0" animBg="1"/>
      <p:bldP spid="23" grpId="0" animBg="1"/>
      <p:bldP spid="25" grpId="0" animBg="1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First Program With Variables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831" y="1066341"/>
            <a:ext cx="9154339" cy="531542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Raspberry Pi and Kano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21C6-A685-4B1F-90C7-BBE43F0A507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64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Call me if you need that done! - Functions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Raspberry Pi and Kano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21C6-A685-4B1F-90C7-BBE43F0A507A}" type="slidenum">
              <a:rPr lang="en-US" smtClean="0"/>
              <a:t>17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830" y="1053540"/>
            <a:ext cx="9184341" cy="5330879"/>
          </a:xfrm>
        </p:spPr>
      </p:pic>
    </p:spTree>
    <p:extLst>
      <p:ext uri="{BB962C8B-B14F-4D97-AF65-F5344CB8AC3E}">
        <p14:creationId xmlns:p14="http://schemas.microsoft.com/office/powerpoint/2010/main" val="2042489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Are you the same? – Equals Logic (==)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Raspberry Pi and Kano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21C6-A685-4B1F-90C7-BBE43F0A507A}" type="slidenum">
              <a:rPr lang="en-US" smtClean="0"/>
              <a:t>18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085" y="1071418"/>
            <a:ext cx="9123830" cy="5300871"/>
          </a:xfrm>
        </p:spPr>
      </p:pic>
    </p:spTree>
    <p:extLst>
      <p:ext uri="{BB962C8B-B14F-4D97-AF65-F5344CB8AC3E}">
        <p14:creationId xmlns:p14="http://schemas.microsoft.com/office/powerpoint/2010/main" val="1973600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Be or Not To Be – Not Equals Logic (!=)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Raspberry Pi and Kano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21C6-A685-4B1F-90C7-BBE43F0A507A}" type="slidenum">
              <a:rPr lang="en-US" smtClean="0"/>
              <a:t>19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149" y="1070304"/>
            <a:ext cx="9153702" cy="5302311"/>
          </a:xfrm>
        </p:spPr>
      </p:pic>
    </p:spTree>
    <p:extLst>
      <p:ext uri="{BB962C8B-B14F-4D97-AF65-F5344CB8AC3E}">
        <p14:creationId xmlns:p14="http://schemas.microsoft.com/office/powerpoint/2010/main" val="1064149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we doing so far?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Raspberry Pi and Kano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21C6-A685-4B1F-90C7-BBE43F0A507A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212" y="1579087"/>
            <a:ext cx="2967354" cy="434469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520" y="1545533"/>
            <a:ext cx="1944511" cy="437824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692" y="3435620"/>
            <a:ext cx="1945740" cy="248815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566" y="2770210"/>
            <a:ext cx="3220825" cy="315356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6386" y="1579087"/>
            <a:ext cx="1929647" cy="4349819"/>
          </a:xfrm>
          <a:prstGeom prst="rect">
            <a:avLst/>
          </a:prstGeom>
          <a:effectLst>
            <a:outerShdw blurRad="76200" dist="241300" dir="1764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280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Are you smaller?– Less Than (&lt;)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Raspberry Pi and Kano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21C6-A685-4B1F-90C7-BBE43F0A507A}" type="slidenum">
              <a:rPr lang="en-US" smtClean="0"/>
              <a:t>20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625" y="1089891"/>
            <a:ext cx="9078751" cy="5273964"/>
          </a:xfrm>
        </p:spPr>
      </p:pic>
    </p:spTree>
    <p:extLst>
      <p:ext uri="{BB962C8B-B14F-4D97-AF65-F5344CB8AC3E}">
        <p14:creationId xmlns:p14="http://schemas.microsoft.com/office/powerpoint/2010/main" val="967469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Are you larger?– Greater Than (&gt;)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Raspberry Pi and Kano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21C6-A685-4B1F-90C7-BBE43F0A507A}" type="slidenum">
              <a:rPr lang="en-US" smtClean="0"/>
              <a:t>21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551" y="1086272"/>
            <a:ext cx="9082899" cy="5280755"/>
          </a:xfrm>
        </p:spPr>
      </p:pic>
    </p:spTree>
    <p:extLst>
      <p:ext uri="{BB962C8B-B14F-4D97-AF65-F5344CB8AC3E}">
        <p14:creationId xmlns:p14="http://schemas.microsoft.com/office/powerpoint/2010/main" val="42260540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Week 4 </a:t>
            </a:r>
            <a:r>
              <a:rPr lang="en-US" dirty="0"/>
              <a:t>-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Who is the father of Boolean logic?</a:t>
            </a:r>
          </a:p>
          <a:p>
            <a:pPr marL="0" indent="0">
              <a:buNone/>
            </a:pPr>
            <a:r>
              <a:rPr lang="en-US" dirty="0"/>
              <a:t>What is a conditional? (give an example)</a:t>
            </a:r>
          </a:p>
          <a:p>
            <a:pPr marL="0" indent="0">
              <a:buNone/>
            </a:pPr>
            <a:r>
              <a:rPr lang="en-US" dirty="0"/>
              <a:t>What is the result of a condition?</a:t>
            </a:r>
          </a:p>
          <a:p>
            <a:pPr marL="0" indent="0">
              <a:buNone/>
            </a:pPr>
            <a:r>
              <a:rPr lang="en-US" dirty="0"/>
              <a:t>Why do we need logic?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Give an example of AND logic.</a:t>
            </a:r>
          </a:p>
          <a:p>
            <a:pPr marL="0" indent="0">
              <a:buNone/>
            </a:pPr>
            <a:r>
              <a:rPr lang="en-US" dirty="0"/>
              <a:t>Give an example of OR logic.</a:t>
            </a:r>
          </a:p>
          <a:p>
            <a:pPr marL="0" indent="0">
              <a:buNone/>
            </a:pPr>
            <a:r>
              <a:rPr lang="en-US" dirty="0"/>
              <a:t>Give an example of NOT logic.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Raspberry Pi and Kano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21C6-A685-4B1F-90C7-BBE43F0A507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45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5777" y="1282700"/>
            <a:ext cx="2635356" cy="4957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Agenda – Week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7095"/>
            <a:ext cx="8911442" cy="5249743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Introduction to Boolean Logic</a:t>
            </a:r>
          </a:p>
          <a:p>
            <a:pPr lvl="1"/>
            <a:r>
              <a:rPr lang="en-US" sz="2800" dirty="0"/>
              <a:t>Father of Boolean Logic</a:t>
            </a:r>
          </a:p>
          <a:p>
            <a:pPr lvl="1"/>
            <a:r>
              <a:rPr lang="en-US" sz="2800" dirty="0"/>
              <a:t>And, Or, Not</a:t>
            </a:r>
          </a:p>
          <a:p>
            <a:pPr lvl="1"/>
            <a:r>
              <a:rPr lang="en-US" sz="2800" dirty="0"/>
              <a:t>Conditions</a:t>
            </a:r>
          </a:p>
          <a:p>
            <a:pPr lvl="1"/>
            <a:r>
              <a:rPr lang="en-US" sz="2800" dirty="0"/>
              <a:t>Why do we need this logic?</a:t>
            </a:r>
          </a:p>
          <a:p>
            <a:r>
              <a:rPr lang="en-US" sz="3200" u="sng" dirty="0"/>
              <a:t>No More Training Wheels</a:t>
            </a:r>
            <a:endParaRPr lang="en-US" sz="1200" dirty="0"/>
          </a:p>
          <a:p>
            <a:pPr lvl="1"/>
            <a:r>
              <a:rPr lang="en-US" sz="2800" dirty="0"/>
              <a:t>Function Definition Structure</a:t>
            </a:r>
          </a:p>
          <a:p>
            <a:pPr lvl="1"/>
            <a:r>
              <a:rPr lang="en-US" sz="2800" dirty="0"/>
              <a:t>Variable Definition Structure</a:t>
            </a:r>
          </a:p>
          <a:p>
            <a:pPr lvl="1"/>
            <a:r>
              <a:rPr lang="en-US" sz="2800" dirty="0"/>
              <a:t>Write Your Own Code</a:t>
            </a:r>
          </a:p>
          <a:p>
            <a:pPr lvl="2"/>
            <a:r>
              <a:rPr lang="en-US" sz="2400" dirty="0"/>
              <a:t>Create and use custom function</a:t>
            </a:r>
          </a:p>
          <a:p>
            <a:pPr lvl="2"/>
            <a:r>
              <a:rPr lang="en-US" sz="2400" dirty="0"/>
              <a:t>Create and use custom variables</a:t>
            </a:r>
          </a:p>
          <a:p>
            <a:pPr lvl="2"/>
            <a:r>
              <a:rPr lang="en-US" sz="2400" dirty="0"/>
              <a:t>Conditional (IF) Programming Logic</a:t>
            </a:r>
          </a:p>
          <a:p>
            <a:pPr lvl="3"/>
            <a:r>
              <a:rPr lang="en-US" sz="2200" dirty="0"/>
              <a:t>Equal To and Not Equal To</a:t>
            </a:r>
          </a:p>
          <a:p>
            <a:pPr lvl="3"/>
            <a:r>
              <a:rPr lang="en-US" sz="2200" dirty="0"/>
              <a:t>Greater Than and Less Than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Raspberry Pi and Kano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21C6-A685-4B1F-90C7-BBE43F0A50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98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41549" y="3271054"/>
            <a:ext cx="2179051" cy="31164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Boolean Logic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57" y="1089142"/>
            <a:ext cx="2794000" cy="37465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Raspberry Pi and Kano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21C6-A685-4B1F-90C7-BBE43F0A507A}" type="slidenum">
              <a:rPr lang="en-US" smtClean="0"/>
              <a:t>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0" y="1077266"/>
            <a:ext cx="89817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52525"/>
                </a:solidFill>
              </a:rPr>
              <a:t>He was an English mathematician, educator, philosopher and </a:t>
            </a:r>
            <a:r>
              <a:rPr lang="en-US" sz="2400" b="1" u="sng" dirty="0">
                <a:solidFill>
                  <a:srgbClr val="252525"/>
                </a:solidFill>
              </a:rPr>
              <a:t>logician</a:t>
            </a:r>
            <a:r>
              <a:rPr lang="en-US" sz="2400" b="1" dirty="0">
                <a:solidFill>
                  <a:srgbClr val="252525"/>
                </a:solidFill>
              </a:rPr>
              <a:t>. He worked in the fields of differential equations and algebraic logic, and is best known as the author of </a:t>
            </a:r>
            <a:r>
              <a:rPr lang="en-US" sz="2400" b="1" u="sng" dirty="0">
                <a:solidFill>
                  <a:srgbClr val="252525"/>
                </a:solidFill>
              </a:rPr>
              <a:t>The Laws of Thought</a:t>
            </a:r>
            <a:r>
              <a:rPr lang="en-US" sz="2400" b="1" dirty="0">
                <a:solidFill>
                  <a:srgbClr val="252525"/>
                </a:solidFill>
              </a:rPr>
              <a:t> which contains Boolean algebra. </a:t>
            </a:r>
          </a:p>
          <a:p>
            <a:endParaRPr lang="en-US" sz="2400" b="1" dirty="0">
              <a:solidFill>
                <a:srgbClr val="252525"/>
              </a:solidFill>
            </a:endParaRPr>
          </a:p>
          <a:p>
            <a:r>
              <a:rPr lang="en-US" sz="2400" b="1" dirty="0">
                <a:solidFill>
                  <a:srgbClr val="252525"/>
                </a:solidFill>
              </a:rPr>
              <a:t>Boolean logic is credited with </a:t>
            </a:r>
            <a:r>
              <a:rPr lang="en-US" sz="2400" b="1" u="sng" dirty="0">
                <a:solidFill>
                  <a:srgbClr val="252525"/>
                </a:solidFill>
              </a:rPr>
              <a:t>laying the foundations for the information age</a:t>
            </a:r>
            <a:r>
              <a:rPr lang="en-US" sz="2400" b="1" dirty="0">
                <a:solidFill>
                  <a:srgbClr val="252525"/>
                </a:solidFill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-11873" y="4942516"/>
            <a:ext cx="31232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252525"/>
                </a:solidFill>
              </a:rPr>
              <a:t>George Boole</a:t>
            </a:r>
          </a:p>
          <a:p>
            <a:pPr algn="ctr"/>
            <a:r>
              <a:rPr lang="en-US" b="1" dirty="0">
                <a:solidFill>
                  <a:srgbClr val="252525"/>
                </a:solidFill>
              </a:rPr>
              <a:t>Nov, 2 1815 – Dec, 8 1864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945490" y="4443735"/>
            <a:ext cx="75404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>
                <a:solidFill>
                  <a:srgbClr val="FFC000"/>
                </a:solidFill>
              </a:rPr>
              <a:t>Let’s Start Thinking in Boolean</a:t>
            </a:r>
          </a:p>
          <a:p>
            <a:pPr algn="ctr"/>
            <a:r>
              <a:rPr lang="en-US" sz="3500" b="1" dirty="0">
                <a:solidFill>
                  <a:srgbClr val="FFC000"/>
                </a:solidFill>
              </a:rPr>
              <a:t>1 = True</a:t>
            </a:r>
          </a:p>
          <a:p>
            <a:pPr algn="ctr"/>
            <a:r>
              <a:rPr lang="en-US" sz="3500" b="1" dirty="0">
                <a:solidFill>
                  <a:srgbClr val="FFC000"/>
                </a:solidFill>
              </a:rPr>
              <a:t>0= False</a:t>
            </a:r>
          </a:p>
        </p:txBody>
      </p:sp>
      <p:sp>
        <p:nvSpPr>
          <p:cNvPr id="15" name="Rounded Rectangular Callout 14"/>
          <p:cNvSpPr/>
          <p:nvPr/>
        </p:nvSpPr>
        <p:spPr>
          <a:xfrm rot="16200000">
            <a:off x="5901383" y="1673192"/>
            <a:ext cx="1588647" cy="7295409"/>
          </a:xfrm>
          <a:prstGeom prst="wedgeRoundRectCallout">
            <a:avLst>
              <a:gd name="adj1" fmla="val -7378"/>
              <a:gd name="adj2" fmla="val 56314"/>
              <a:gd name="adj3" fmla="val 16667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2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Boolean Logic - AND, OR, NOT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AND (conjunction), denoted</a:t>
            </a:r>
            <a:r>
              <a:rPr lang="en-US" b="0" i="1" dirty="0"/>
              <a:t> X</a:t>
            </a:r>
            <a:r>
              <a:rPr lang="en-US" b="0" dirty="0"/>
              <a:t>∧</a:t>
            </a:r>
            <a:r>
              <a:rPr lang="en-US" b="0" i="1" dirty="0"/>
              <a:t>Y or sometimes X AND Y</a:t>
            </a:r>
            <a:endParaRPr lang="en-US" b="0" dirty="0"/>
          </a:p>
          <a:p>
            <a:pPr lvl="1"/>
            <a:r>
              <a:rPr lang="en-US" b="0" dirty="0"/>
              <a:t>The Rule: </a:t>
            </a:r>
            <a:r>
              <a:rPr lang="en-US" b="0" i="1" dirty="0"/>
              <a:t>X</a:t>
            </a:r>
            <a:r>
              <a:rPr lang="en-US" b="0" dirty="0"/>
              <a:t>∧</a:t>
            </a:r>
            <a:r>
              <a:rPr lang="en-US" b="0" i="1" dirty="0"/>
              <a:t>Y</a:t>
            </a:r>
            <a:r>
              <a:rPr lang="en-US" b="0" dirty="0"/>
              <a:t> = 1, If and only if </a:t>
            </a:r>
            <a:r>
              <a:rPr lang="en-US" b="0" i="1" dirty="0"/>
              <a:t>X </a:t>
            </a:r>
            <a:r>
              <a:rPr lang="en-US" b="0" dirty="0"/>
              <a:t>= 1 and </a:t>
            </a:r>
            <a:r>
              <a:rPr lang="en-US" b="0" i="1" dirty="0"/>
              <a:t>Y</a:t>
            </a:r>
            <a:r>
              <a:rPr lang="en-US" b="0" dirty="0"/>
              <a:t> = 1</a:t>
            </a:r>
          </a:p>
          <a:p>
            <a:pPr lvl="1"/>
            <a:r>
              <a:rPr lang="en-US" b="0" dirty="0"/>
              <a:t>All other cases are 0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Raspberry Pi and Kano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21C6-A685-4B1F-90C7-BBE43F0A507A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218" y="1727092"/>
            <a:ext cx="1944511" cy="437824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4" name="Freeform 13"/>
          <p:cNvSpPr/>
          <p:nvPr/>
        </p:nvSpPr>
        <p:spPr>
          <a:xfrm>
            <a:off x="4897046" y="3225282"/>
            <a:ext cx="859391" cy="2129796"/>
          </a:xfrm>
          <a:custGeom>
            <a:avLst/>
            <a:gdLst>
              <a:gd name="connsiteX0" fmla="*/ 429696 w 859391"/>
              <a:gd name="connsiteY0" fmla="*/ 0 h 2129796"/>
              <a:gd name="connsiteX1" fmla="*/ 508052 w 859391"/>
              <a:gd name="connsiteY1" fmla="*/ 86214 h 2129796"/>
              <a:gd name="connsiteX2" fmla="*/ 859391 w 859391"/>
              <a:gd name="connsiteY2" fmla="*/ 1064898 h 2129796"/>
              <a:gd name="connsiteX3" fmla="*/ 508052 w 859391"/>
              <a:gd name="connsiteY3" fmla="*/ 2043582 h 2129796"/>
              <a:gd name="connsiteX4" fmla="*/ 429696 w 859391"/>
              <a:gd name="connsiteY4" fmla="*/ 2129796 h 2129796"/>
              <a:gd name="connsiteX5" fmla="*/ 351339 w 859391"/>
              <a:gd name="connsiteY5" fmla="*/ 2043582 h 2129796"/>
              <a:gd name="connsiteX6" fmla="*/ 0 w 859391"/>
              <a:gd name="connsiteY6" fmla="*/ 1064898 h 2129796"/>
              <a:gd name="connsiteX7" fmla="*/ 351339 w 859391"/>
              <a:gd name="connsiteY7" fmla="*/ 86214 h 2129796"/>
              <a:gd name="connsiteX8" fmla="*/ 429696 w 859391"/>
              <a:gd name="connsiteY8" fmla="*/ 0 h 212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9391" h="2129796">
                <a:moveTo>
                  <a:pt x="429696" y="0"/>
                </a:moveTo>
                <a:lnTo>
                  <a:pt x="508052" y="86214"/>
                </a:lnTo>
                <a:cubicBezTo>
                  <a:pt x="727541" y="352173"/>
                  <a:pt x="859391" y="693138"/>
                  <a:pt x="859391" y="1064898"/>
                </a:cubicBezTo>
                <a:cubicBezTo>
                  <a:pt x="859391" y="1436659"/>
                  <a:pt x="727541" y="1777624"/>
                  <a:pt x="508052" y="2043582"/>
                </a:cubicBezTo>
                <a:lnTo>
                  <a:pt x="429696" y="2129796"/>
                </a:lnTo>
                <a:lnTo>
                  <a:pt x="351339" y="2043582"/>
                </a:lnTo>
                <a:cubicBezTo>
                  <a:pt x="131850" y="1777624"/>
                  <a:pt x="0" y="1436659"/>
                  <a:pt x="0" y="1064898"/>
                </a:cubicBezTo>
                <a:cubicBezTo>
                  <a:pt x="0" y="693138"/>
                  <a:pt x="131850" y="352173"/>
                  <a:pt x="351339" y="86214"/>
                </a:cubicBezTo>
                <a:lnTo>
                  <a:pt x="429696" y="0"/>
                </a:lnTo>
                <a:close/>
              </a:path>
            </a:pathLst>
          </a:custGeom>
          <a:solidFill>
            <a:srgbClr val="66CC33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873252" tIns="362865" rIns="429695" bIns="362865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2679263" y="2751592"/>
            <a:ext cx="2647479" cy="3077174"/>
          </a:xfrm>
          <a:custGeom>
            <a:avLst/>
            <a:gdLst>
              <a:gd name="connsiteX0" fmla="*/ 1538587 w 2647479"/>
              <a:gd name="connsiteY0" fmla="*/ 0 h 3077174"/>
              <a:gd name="connsiteX1" fmla="*/ 2626532 w 2647479"/>
              <a:gd name="connsiteY1" fmla="*/ 450642 h 3077174"/>
              <a:gd name="connsiteX2" fmla="*/ 2647479 w 2647479"/>
              <a:gd name="connsiteY2" fmla="*/ 473689 h 3077174"/>
              <a:gd name="connsiteX3" fmla="*/ 2569122 w 2647479"/>
              <a:gd name="connsiteY3" fmla="*/ 559903 h 3077174"/>
              <a:gd name="connsiteX4" fmla="*/ 2217783 w 2647479"/>
              <a:gd name="connsiteY4" fmla="*/ 1538587 h 3077174"/>
              <a:gd name="connsiteX5" fmla="*/ 2569122 w 2647479"/>
              <a:gd name="connsiteY5" fmla="*/ 2517271 h 3077174"/>
              <a:gd name="connsiteX6" fmla="*/ 2647479 w 2647479"/>
              <a:gd name="connsiteY6" fmla="*/ 2603485 h 3077174"/>
              <a:gd name="connsiteX7" fmla="*/ 2626532 w 2647479"/>
              <a:gd name="connsiteY7" fmla="*/ 2626532 h 3077174"/>
              <a:gd name="connsiteX8" fmla="*/ 1538587 w 2647479"/>
              <a:gd name="connsiteY8" fmla="*/ 3077174 h 3077174"/>
              <a:gd name="connsiteX9" fmla="*/ 0 w 2647479"/>
              <a:gd name="connsiteY9" fmla="*/ 1538587 h 3077174"/>
              <a:gd name="connsiteX10" fmla="*/ 1538587 w 2647479"/>
              <a:gd name="connsiteY10" fmla="*/ 0 h 3077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47479" h="3077174">
                <a:moveTo>
                  <a:pt x="1538587" y="0"/>
                </a:moveTo>
                <a:cubicBezTo>
                  <a:pt x="1963456" y="0"/>
                  <a:pt x="2348103" y="172212"/>
                  <a:pt x="2626532" y="450642"/>
                </a:cubicBezTo>
                <a:lnTo>
                  <a:pt x="2647479" y="473689"/>
                </a:lnTo>
                <a:lnTo>
                  <a:pt x="2569122" y="559903"/>
                </a:lnTo>
                <a:cubicBezTo>
                  <a:pt x="2349633" y="825862"/>
                  <a:pt x="2217783" y="1166827"/>
                  <a:pt x="2217783" y="1538587"/>
                </a:cubicBezTo>
                <a:cubicBezTo>
                  <a:pt x="2217783" y="1910348"/>
                  <a:pt x="2349633" y="2251313"/>
                  <a:pt x="2569122" y="2517271"/>
                </a:cubicBezTo>
                <a:lnTo>
                  <a:pt x="2647479" y="2603485"/>
                </a:lnTo>
                <a:lnTo>
                  <a:pt x="2626532" y="2626532"/>
                </a:lnTo>
                <a:cubicBezTo>
                  <a:pt x="2348103" y="2904962"/>
                  <a:pt x="1963456" y="3077174"/>
                  <a:pt x="1538587" y="3077174"/>
                </a:cubicBezTo>
                <a:cubicBezTo>
                  <a:pt x="688849" y="3077174"/>
                  <a:pt x="0" y="2388325"/>
                  <a:pt x="0" y="1538587"/>
                </a:cubicBezTo>
                <a:cubicBezTo>
                  <a:pt x="0" y="688849"/>
                  <a:pt x="688849" y="0"/>
                  <a:pt x="153858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873252" tIns="362865" rIns="429695" bIns="362865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6500" dirty="0"/>
              <a:t>X</a:t>
            </a:r>
            <a:endParaRPr lang="en-US" sz="65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5326742" y="2751592"/>
            <a:ext cx="2647478" cy="3077174"/>
          </a:xfrm>
          <a:custGeom>
            <a:avLst/>
            <a:gdLst>
              <a:gd name="connsiteX0" fmla="*/ 1108891 w 2647478"/>
              <a:gd name="connsiteY0" fmla="*/ 0 h 3077174"/>
              <a:gd name="connsiteX1" fmla="*/ 2647478 w 2647478"/>
              <a:gd name="connsiteY1" fmla="*/ 1538587 h 3077174"/>
              <a:gd name="connsiteX2" fmla="*/ 1108891 w 2647478"/>
              <a:gd name="connsiteY2" fmla="*/ 3077174 h 3077174"/>
              <a:gd name="connsiteX3" fmla="*/ 20946 w 2647478"/>
              <a:gd name="connsiteY3" fmla="*/ 2626532 h 3077174"/>
              <a:gd name="connsiteX4" fmla="*/ 0 w 2647478"/>
              <a:gd name="connsiteY4" fmla="*/ 2603485 h 3077174"/>
              <a:gd name="connsiteX5" fmla="*/ 78356 w 2647478"/>
              <a:gd name="connsiteY5" fmla="*/ 2517271 h 3077174"/>
              <a:gd name="connsiteX6" fmla="*/ 429695 w 2647478"/>
              <a:gd name="connsiteY6" fmla="*/ 1538587 h 3077174"/>
              <a:gd name="connsiteX7" fmla="*/ 78356 w 2647478"/>
              <a:gd name="connsiteY7" fmla="*/ 559903 h 3077174"/>
              <a:gd name="connsiteX8" fmla="*/ 0 w 2647478"/>
              <a:gd name="connsiteY8" fmla="*/ 473689 h 3077174"/>
              <a:gd name="connsiteX9" fmla="*/ 20946 w 2647478"/>
              <a:gd name="connsiteY9" fmla="*/ 450642 h 3077174"/>
              <a:gd name="connsiteX10" fmla="*/ 1108891 w 2647478"/>
              <a:gd name="connsiteY10" fmla="*/ 0 h 3077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47478" h="3077174">
                <a:moveTo>
                  <a:pt x="1108891" y="0"/>
                </a:moveTo>
                <a:cubicBezTo>
                  <a:pt x="1958629" y="0"/>
                  <a:pt x="2647478" y="688849"/>
                  <a:pt x="2647478" y="1538587"/>
                </a:cubicBezTo>
                <a:cubicBezTo>
                  <a:pt x="2647478" y="2388325"/>
                  <a:pt x="1958629" y="3077174"/>
                  <a:pt x="1108891" y="3077174"/>
                </a:cubicBezTo>
                <a:cubicBezTo>
                  <a:pt x="684022" y="3077174"/>
                  <a:pt x="299375" y="2904962"/>
                  <a:pt x="20946" y="2626532"/>
                </a:cubicBezTo>
                <a:lnTo>
                  <a:pt x="0" y="2603485"/>
                </a:lnTo>
                <a:lnTo>
                  <a:pt x="78356" y="2517271"/>
                </a:lnTo>
                <a:cubicBezTo>
                  <a:pt x="297845" y="2251313"/>
                  <a:pt x="429695" y="1910348"/>
                  <a:pt x="429695" y="1538587"/>
                </a:cubicBezTo>
                <a:cubicBezTo>
                  <a:pt x="429695" y="1166827"/>
                  <a:pt x="297845" y="825862"/>
                  <a:pt x="78356" y="559903"/>
                </a:cubicBezTo>
                <a:lnTo>
                  <a:pt x="0" y="473689"/>
                </a:lnTo>
                <a:lnTo>
                  <a:pt x="20946" y="450642"/>
                </a:lnTo>
                <a:cubicBezTo>
                  <a:pt x="299375" y="172212"/>
                  <a:pt x="684022" y="0"/>
                  <a:pt x="110889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873252" tIns="362865" rIns="429695" bIns="362865" numCol="1" spcCol="1270" anchor="ctr" anchorCtr="0">
            <a:noAutofit/>
          </a:bodyPr>
          <a:lstStyle/>
          <a:p>
            <a:pPr marL="0" lvl="0" indent="0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6500" kern="1200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1382986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Boolean Logic - AND, OR, NOT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OR (disjunction), denoted </a:t>
            </a:r>
            <a:r>
              <a:rPr lang="en-US" b="0" i="1" dirty="0"/>
              <a:t>X</a:t>
            </a:r>
            <a:r>
              <a:rPr lang="en-US" b="0" dirty="0"/>
              <a:t>∨</a:t>
            </a:r>
            <a:r>
              <a:rPr lang="en-US" b="0" i="1" dirty="0"/>
              <a:t>Y or </a:t>
            </a:r>
            <a:r>
              <a:rPr lang="en-US" b="0" dirty="0"/>
              <a:t>sometimes </a:t>
            </a:r>
            <a:r>
              <a:rPr lang="en-US" b="0" i="1" dirty="0"/>
              <a:t>X</a:t>
            </a:r>
            <a:r>
              <a:rPr lang="en-US" b="0" dirty="0"/>
              <a:t> OR </a:t>
            </a:r>
            <a:r>
              <a:rPr lang="en-US" b="0" i="1" dirty="0"/>
              <a:t>Y</a:t>
            </a:r>
          </a:p>
          <a:p>
            <a:pPr lvl="1"/>
            <a:r>
              <a:rPr lang="en-US" b="0" i="1" dirty="0"/>
              <a:t>The Rule:</a:t>
            </a:r>
            <a:r>
              <a:rPr lang="en-US" b="0" dirty="0"/>
              <a:t> </a:t>
            </a:r>
            <a:r>
              <a:rPr lang="en-US" b="0" i="1" dirty="0"/>
              <a:t>X</a:t>
            </a:r>
            <a:r>
              <a:rPr lang="en-US" b="0" dirty="0"/>
              <a:t>∨</a:t>
            </a:r>
            <a:r>
              <a:rPr lang="en-US" b="0" i="1" dirty="0"/>
              <a:t>Y</a:t>
            </a:r>
            <a:r>
              <a:rPr lang="en-US" b="0" dirty="0"/>
              <a:t> = 0, If and only if </a:t>
            </a:r>
            <a:r>
              <a:rPr lang="en-US" b="0" i="1" dirty="0"/>
              <a:t>X = 0 and</a:t>
            </a:r>
            <a:r>
              <a:rPr lang="en-US" b="0" dirty="0"/>
              <a:t> </a:t>
            </a:r>
            <a:r>
              <a:rPr lang="en-US" b="0" i="1" dirty="0"/>
              <a:t>Y</a:t>
            </a:r>
            <a:r>
              <a:rPr lang="en-US" b="0" dirty="0"/>
              <a:t> = 0</a:t>
            </a:r>
          </a:p>
          <a:p>
            <a:pPr lvl="1"/>
            <a:r>
              <a:rPr lang="en-US" b="0" dirty="0"/>
              <a:t>All other cases are 1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Raspberry Pi and Kano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21C6-A685-4B1F-90C7-BBE43F0A507A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218" y="1727092"/>
            <a:ext cx="1944511" cy="437824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8" name="Freeform 7"/>
          <p:cNvSpPr/>
          <p:nvPr/>
        </p:nvSpPr>
        <p:spPr>
          <a:xfrm>
            <a:off x="4897046" y="3225282"/>
            <a:ext cx="859391" cy="2129796"/>
          </a:xfrm>
          <a:custGeom>
            <a:avLst/>
            <a:gdLst>
              <a:gd name="connsiteX0" fmla="*/ 429696 w 859391"/>
              <a:gd name="connsiteY0" fmla="*/ 0 h 2129796"/>
              <a:gd name="connsiteX1" fmla="*/ 508052 w 859391"/>
              <a:gd name="connsiteY1" fmla="*/ 86214 h 2129796"/>
              <a:gd name="connsiteX2" fmla="*/ 859391 w 859391"/>
              <a:gd name="connsiteY2" fmla="*/ 1064898 h 2129796"/>
              <a:gd name="connsiteX3" fmla="*/ 508052 w 859391"/>
              <a:gd name="connsiteY3" fmla="*/ 2043582 h 2129796"/>
              <a:gd name="connsiteX4" fmla="*/ 429696 w 859391"/>
              <a:gd name="connsiteY4" fmla="*/ 2129796 h 2129796"/>
              <a:gd name="connsiteX5" fmla="*/ 351339 w 859391"/>
              <a:gd name="connsiteY5" fmla="*/ 2043582 h 2129796"/>
              <a:gd name="connsiteX6" fmla="*/ 0 w 859391"/>
              <a:gd name="connsiteY6" fmla="*/ 1064898 h 2129796"/>
              <a:gd name="connsiteX7" fmla="*/ 351339 w 859391"/>
              <a:gd name="connsiteY7" fmla="*/ 86214 h 2129796"/>
              <a:gd name="connsiteX8" fmla="*/ 429696 w 859391"/>
              <a:gd name="connsiteY8" fmla="*/ 0 h 212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9391" h="2129796">
                <a:moveTo>
                  <a:pt x="429696" y="0"/>
                </a:moveTo>
                <a:lnTo>
                  <a:pt x="508052" y="86214"/>
                </a:lnTo>
                <a:cubicBezTo>
                  <a:pt x="727541" y="352173"/>
                  <a:pt x="859391" y="693138"/>
                  <a:pt x="859391" y="1064898"/>
                </a:cubicBezTo>
                <a:cubicBezTo>
                  <a:pt x="859391" y="1436659"/>
                  <a:pt x="727541" y="1777624"/>
                  <a:pt x="508052" y="2043582"/>
                </a:cubicBezTo>
                <a:lnTo>
                  <a:pt x="429696" y="2129796"/>
                </a:lnTo>
                <a:lnTo>
                  <a:pt x="351339" y="2043582"/>
                </a:lnTo>
                <a:cubicBezTo>
                  <a:pt x="131850" y="1777624"/>
                  <a:pt x="0" y="1436659"/>
                  <a:pt x="0" y="1064898"/>
                </a:cubicBezTo>
                <a:cubicBezTo>
                  <a:pt x="0" y="693138"/>
                  <a:pt x="131850" y="352173"/>
                  <a:pt x="351339" y="86214"/>
                </a:cubicBezTo>
                <a:lnTo>
                  <a:pt x="429696" y="0"/>
                </a:lnTo>
                <a:close/>
              </a:path>
            </a:pathLst>
          </a:custGeom>
          <a:solidFill>
            <a:srgbClr val="66CC33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873252" tIns="362865" rIns="429695" bIns="362865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sp>
        <p:nvSpPr>
          <p:cNvPr id="9" name="Freeform 8"/>
          <p:cNvSpPr/>
          <p:nvPr/>
        </p:nvSpPr>
        <p:spPr>
          <a:xfrm>
            <a:off x="2679263" y="2751592"/>
            <a:ext cx="2647479" cy="3077174"/>
          </a:xfrm>
          <a:custGeom>
            <a:avLst/>
            <a:gdLst>
              <a:gd name="connsiteX0" fmla="*/ 1538587 w 2647479"/>
              <a:gd name="connsiteY0" fmla="*/ 0 h 3077174"/>
              <a:gd name="connsiteX1" fmla="*/ 2626532 w 2647479"/>
              <a:gd name="connsiteY1" fmla="*/ 450642 h 3077174"/>
              <a:gd name="connsiteX2" fmla="*/ 2647479 w 2647479"/>
              <a:gd name="connsiteY2" fmla="*/ 473689 h 3077174"/>
              <a:gd name="connsiteX3" fmla="*/ 2569122 w 2647479"/>
              <a:gd name="connsiteY3" fmla="*/ 559903 h 3077174"/>
              <a:gd name="connsiteX4" fmla="*/ 2217783 w 2647479"/>
              <a:gd name="connsiteY4" fmla="*/ 1538587 h 3077174"/>
              <a:gd name="connsiteX5" fmla="*/ 2569122 w 2647479"/>
              <a:gd name="connsiteY5" fmla="*/ 2517271 h 3077174"/>
              <a:gd name="connsiteX6" fmla="*/ 2647479 w 2647479"/>
              <a:gd name="connsiteY6" fmla="*/ 2603485 h 3077174"/>
              <a:gd name="connsiteX7" fmla="*/ 2626532 w 2647479"/>
              <a:gd name="connsiteY7" fmla="*/ 2626532 h 3077174"/>
              <a:gd name="connsiteX8" fmla="*/ 1538587 w 2647479"/>
              <a:gd name="connsiteY8" fmla="*/ 3077174 h 3077174"/>
              <a:gd name="connsiteX9" fmla="*/ 0 w 2647479"/>
              <a:gd name="connsiteY9" fmla="*/ 1538587 h 3077174"/>
              <a:gd name="connsiteX10" fmla="*/ 1538587 w 2647479"/>
              <a:gd name="connsiteY10" fmla="*/ 0 h 3077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47479" h="3077174">
                <a:moveTo>
                  <a:pt x="1538587" y="0"/>
                </a:moveTo>
                <a:cubicBezTo>
                  <a:pt x="1963456" y="0"/>
                  <a:pt x="2348103" y="172212"/>
                  <a:pt x="2626532" y="450642"/>
                </a:cubicBezTo>
                <a:lnTo>
                  <a:pt x="2647479" y="473689"/>
                </a:lnTo>
                <a:lnTo>
                  <a:pt x="2569122" y="559903"/>
                </a:lnTo>
                <a:cubicBezTo>
                  <a:pt x="2349633" y="825862"/>
                  <a:pt x="2217783" y="1166827"/>
                  <a:pt x="2217783" y="1538587"/>
                </a:cubicBezTo>
                <a:cubicBezTo>
                  <a:pt x="2217783" y="1910348"/>
                  <a:pt x="2349633" y="2251313"/>
                  <a:pt x="2569122" y="2517271"/>
                </a:cubicBezTo>
                <a:lnTo>
                  <a:pt x="2647479" y="2603485"/>
                </a:lnTo>
                <a:lnTo>
                  <a:pt x="2626532" y="2626532"/>
                </a:lnTo>
                <a:cubicBezTo>
                  <a:pt x="2348103" y="2904962"/>
                  <a:pt x="1963456" y="3077174"/>
                  <a:pt x="1538587" y="3077174"/>
                </a:cubicBezTo>
                <a:cubicBezTo>
                  <a:pt x="688849" y="3077174"/>
                  <a:pt x="0" y="2388325"/>
                  <a:pt x="0" y="1538587"/>
                </a:cubicBezTo>
                <a:cubicBezTo>
                  <a:pt x="0" y="688849"/>
                  <a:pt x="688849" y="0"/>
                  <a:pt x="1538587" y="0"/>
                </a:cubicBezTo>
                <a:close/>
              </a:path>
            </a:pathLst>
          </a:custGeom>
          <a:solidFill>
            <a:srgbClr val="66CC33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873252" tIns="362865" rIns="429695" bIns="362865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6500" dirty="0"/>
              <a:t>X</a:t>
            </a:r>
            <a:endParaRPr lang="en-US" sz="6500" kern="1200" dirty="0"/>
          </a:p>
        </p:txBody>
      </p:sp>
      <p:sp>
        <p:nvSpPr>
          <p:cNvPr id="10" name="Freeform 9"/>
          <p:cNvSpPr/>
          <p:nvPr/>
        </p:nvSpPr>
        <p:spPr>
          <a:xfrm>
            <a:off x="5326742" y="2751592"/>
            <a:ext cx="2647478" cy="3077174"/>
          </a:xfrm>
          <a:custGeom>
            <a:avLst/>
            <a:gdLst>
              <a:gd name="connsiteX0" fmla="*/ 1108891 w 2647478"/>
              <a:gd name="connsiteY0" fmla="*/ 0 h 3077174"/>
              <a:gd name="connsiteX1" fmla="*/ 2647478 w 2647478"/>
              <a:gd name="connsiteY1" fmla="*/ 1538587 h 3077174"/>
              <a:gd name="connsiteX2" fmla="*/ 1108891 w 2647478"/>
              <a:gd name="connsiteY2" fmla="*/ 3077174 h 3077174"/>
              <a:gd name="connsiteX3" fmla="*/ 20946 w 2647478"/>
              <a:gd name="connsiteY3" fmla="*/ 2626532 h 3077174"/>
              <a:gd name="connsiteX4" fmla="*/ 0 w 2647478"/>
              <a:gd name="connsiteY4" fmla="*/ 2603485 h 3077174"/>
              <a:gd name="connsiteX5" fmla="*/ 78356 w 2647478"/>
              <a:gd name="connsiteY5" fmla="*/ 2517271 h 3077174"/>
              <a:gd name="connsiteX6" fmla="*/ 429695 w 2647478"/>
              <a:gd name="connsiteY6" fmla="*/ 1538587 h 3077174"/>
              <a:gd name="connsiteX7" fmla="*/ 78356 w 2647478"/>
              <a:gd name="connsiteY7" fmla="*/ 559903 h 3077174"/>
              <a:gd name="connsiteX8" fmla="*/ 0 w 2647478"/>
              <a:gd name="connsiteY8" fmla="*/ 473689 h 3077174"/>
              <a:gd name="connsiteX9" fmla="*/ 20946 w 2647478"/>
              <a:gd name="connsiteY9" fmla="*/ 450642 h 3077174"/>
              <a:gd name="connsiteX10" fmla="*/ 1108891 w 2647478"/>
              <a:gd name="connsiteY10" fmla="*/ 0 h 3077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47478" h="3077174">
                <a:moveTo>
                  <a:pt x="1108891" y="0"/>
                </a:moveTo>
                <a:cubicBezTo>
                  <a:pt x="1958629" y="0"/>
                  <a:pt x="2647478" y="688849"/>
                  <a:pt x="2647478" y="1538587"/>
                </a:cubicBezTo>
                <a:cubicBezTo>
                  <a:pt x="2647478" y="2388325"/>
                  <a:pt x="1958629" y="3077174"/>
                  <a:pt x="1108891" y="3077174"/>
                </a:cubicBezTo>
                <a:cubicBezTo>
                  <a:pt x="684022" y="3077174"/>
                  <a:pt x="299375" y="2904962"/>
                  <a:pt x="20946" y="2626532"/>
                </a:cubicBezTo>
                <a:lnTo>
                  <a:pt x="0" y="2603485"/>
                </a:lnTo>
                <a:lnTo>
                  <a:pt x="78356" y="2517271"/>
                </a:lnTo>
                <a:cubicBezTo>
                  <a:pt x="297845" y="2251313"/>
                  <a:pt x="429695" y="1910348"/>
                  <a:pt x="429695" y="1538587"/>
                </a:cubicBezTo>
                <a:cubicBezTo>
                  <a:pt x="429695" y="1166827"/>
                  <a:pt x="297845" y="825862"/>
                  <a:pt x="78356" y="559903"/>
                </a:cubicBezTo>
                <a:lnTo>
                  <a:pt x="0" y="473689"/>
                </a:lnTo>
                <a:lnTo>
                  <a:pt x="20946" y="450642"/>
                </a:lnTo>
                <a:cubicBezTo>
                  <a:pt x="299375" y="172212"/>
                  <a:pt x="684022" y="0"/>
                  <a:pt x="1108891" y="0"/>
                </a:cubicBezTo>
                <a:close/>
              </a:path>
            </a:pathLst>
          </a:custGeom>
          <a:solidFill>
            <a:srgbClr val="66CC33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873252" tIns="362865" rIns="429695" bIns="362865" numCol="1" spcCol="1270" anchor="ctr" anchorCtr="0">
            <a:noAutofit/>
          </a:bodyPr>
          <a:lstStyle/>
          <a:p>
            <a:pPr marL="0" lvl="0" indent="0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6500" kern="1200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501726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Boolean Logic - AND, OR, NOT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NOT (negation), denoted ¬</a:t>
            </a:r>
            <a:r>
              <a:rPr lang="en-US" b="0" i="1" dirty="0"/>
              <a:t>X</a:t>
            </a:r>
            <a:r>
              <a:rPr lang="en-US" b="0" dirty="0"/>
              <a:t> or sometimes NOT </a:t>
            </a:r>
            <a:r>
              <a:rPr lang="en-US" b="0" i="1" dirty="0"/>
              <a:t>X</a:t>
            </a:r>
            <a:endParaRPr lang="en-US" b="0" dirty="0"/>
          </a:p>
          <a:p>
            <a:pPr lvl="1"/>
            <a:r>
              <a:rPr lang="en-US" b="0" dirty="0"/>
              <a:t>Rule ¬</a:t>
            </a:r>
            <a:r>
              <a:rPr lang="en-US" b="0" i="1" dirty="0"/>
              <a:t>X</a:t>
            </a:r>
            <a:r>
              <a:rPr lang="en-US" b="0" dirty="0"/>
              <a:t> = 0, If and only if </a:t>
            </a:r>
            <a:r>
              <a:rPr lang="en-US" b="0" i="1" dirty="0"/>
              <a:t>X</a:t>
            </a:r>
            <a:r>
              <a:rPr lang="en-US" b="0" dirty="0"/>
              <a:t> = 1</a:t>
            </a:r>
          </a:p>
          <a:p>
            <a:pPr lvl="1"/>
            <a:r>
              <a:rPr lang="en-US" b="0" dirty="0"/>
              <a:t>Rule ¬</a:t>
            </a:r>
            <a:r>
              <a:rPr lang="en-US" b="0" i="1" dirty="0"/>
              <a:t>X</a:t>
            </a:r>
            <a:r>
              <a:rPr lang="en-US" b="0" dirty="0"/>
              <a:t> = 1, If and only if </a:t>
            </a:r>
            <a:r>
              <a:rPr lang="en-US" b="0" i="1" dirty="0"/>
              <a:t>X</a:t>
            </a:r>
            <a:r>
              <a:rPr lang="en-US" b="0" dirty="0"/>
              <a:t> = 0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Raspberry Pi and Kano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21C6-A685-4B1F-90C7-BBE43F0A507A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218" y="1727092"/>
            <a:ext cx="1944511" cy="437824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3439886" y="2687115"/>
            <a:ext cx="3705100" cy="3560723"/>
            <a:chOff x="4243450" y="2544615"/>
            <a:chExt cx="3705100" cy="3560723"/>
          </a:xfrm>
        </p:grpSpPr>
        <p:sp>
          <p:nvSpPr>
            <p:cNvPr id="6" name="Rectangle 5"/>
            <p:cNvSpPr/>
            <p:nvPr/>
          </p:nvSpPr>
          <p:spPr>
            <a:xfrm>
              <a:off x="4243450" y="2544615"/>
              <a:ext cx="3705100" cy="3560723"/>
            </a:xfrm>
            <a:prstGeom prst="rect">
              <a:avLst/>
            </a:prstGeom>
            <a:solidFill>
              <a:srgbClr val="66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490852" y="2719828"/>
              <a:ext cx="3210295" cy="32102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500" dirty="0">
                  <a:solidFill>
                    <a:schemeClr val="tx1"/>
                  </a:solidFill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1460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u="sng" dirty="0"/>
              <a:t>Truth Tables</a:t>
            </a:r>
            <a:r>
              <a:rPr lang="en-US" dirty="0"/>
              <a:t> Aren't Lying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9630350"/>
              </p:ext>
            </p:extLst>
          </p:nvPr>
        </p:nvGraphicFramePr>
        <p:xfrm>
          <a:off x="42561" y="1802620"/>
          <a:ext cx="4553197" cy="45339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39334">
                  <a:extLst>
                    <a:ext uri="{9D8B030D-6E8A-4147-A177-3AD203B41FA5}">
                      <a16:colId xmlns:a16="http://schemas.microsoft.com/office/drawing/2014/main" val="1222568229"/>
                    </a:ext>
                  </a:extLst>
                </a:gridCol>
                <a:gridCol w="786524">
                  <a:extLst>
                    <a:ext uri="{9D8B030D-6E8A-4147-A177-3AD203B41FA5}">
                      <a16:colId xmlns:a16="http://schemas.microsoft.com/office/drawing/2014/main" val="2602612404"/>
                    </a:ext>
                  </a:extLst>
                </a:gridCol>
                <a:gridCol w="2927339">
                  <a:extLst>
                    <a:ext uri="{9D8B030D-6E8A-4147-A177-3AD203B41FA5}">
                      <a16:colId xmlns:a16="http://schemas.microsoft.com/office/drawing/2014/main" val="2849855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35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5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50" dirty="0"/>
                        <a:t>X∧Y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354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35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5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5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076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35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5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5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56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35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5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5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759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35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5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5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5325399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Raspberry Pi and Kano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21C6-A685-4B1F-90C7-BBE43F0A507A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6350616"/>
              </p:ext>
            </p:extLst>
          </p:nvPr>
        </p:nvGraphicFramePr>
        <p:xfrm>
          <a:off x="4958944" y="1802620"/>
          <a:ext cx="4553197" cy="45339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39334">
                  <a:extLst>
                    <a:ext uri="{9D8B030D-6E8A-4147-A177-3AD203B41FA5}">
                      <a16:colId xmlns:a16="http://schemas.microsoft.com/office/drawing/2014/main" val="1222568229"/>
                    </a:ext>
                  </a:extLst>
                </a:gridCol>
                <a:gridCol w="786525">
                  <a:extLst>
                    <a:ext uri="{9D8B030D-6E8A-4147-A177-3AD203B41FA5}">
                      <a16:colId xmlns:a16="http://schemas.microsoft.com/office/drawing/2014/main" val="2602612404"/>
                    </a:ext>
                  </a:extLst>
                </a:gridCol>
                <a:gridCol w="2927338">
                  <a:extLst>
                    <a:ext uri="{9D8B030D-6E8A-4147-A177-3AD203B41FA5}">
                      <a16:colId xmlns:a16="http://schemas.microsoft.com/office/drawing/2014/main" val="2849855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35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5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50" dirty="0"/>
                        <a:t>X∨Y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354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35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5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5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076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35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5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5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56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35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5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5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759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35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5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5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5325399"/>
                  </a:ext>
                </a:extLst>
              </a:tr>
            </a:tbl>
          </a:graphicData>
        </a:graphic>
      </p:graphicFrame>
      <p:graphicFrame>
        <p:nvGraphicFramePr>
          <p:cNvPr id="10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462469"/>
              </p:ext>
            </p:extLst>
          </p:nvPr>
        </p:nvGraphicFramePr>
        <p:xfrm>
          <a:off x="9875327" y="1802620"/>
          <a:ext cx="2255648" cy="27203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14717">
                  <a:extLst>
                    <a:ext uri="{9D8B030D-6E8A-4147-A177-3AD203B41FA5}">
                      <a16:colId xmlns:a16="http://schemas.microsoft.com/office/drawing/2014/main" val="1222568229"/>
                    </a:ext>
                  </a:extLst>
                </a:gridCol>
                <a:gridCol w="1340931">
                  <a:extLst>
                    <a:ext uri="{9D8B030D-6E8A-4147-A177-3AD203B41FA5}">
                      <a16:colId xmlns:a16="http://schemas.microsoft.com/office/drawing/2014/main" val="2602612404"/>
                    </a:ext>
                  </a:extLst>
                </a:gridCol>
              </a:tblGrid>
              <a:tr h="610411">
                <a:tc>
                  <a:txBody>
                    <a:bodyPr/>
                    <a:lstStyle/>
                    <a:p>
                      <a:pPr algn="ctr"/>
                      <a:r>
                        <a:rPr lang="en-US" sz="535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50" dirty="0"/>
                        <a:t>¬X</a:t>
                      </a:r>
                      <a:endParaRPr lang="en-US" sz="535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354812"/>
                  </a:ext>
                </a:extLst>
              </a:tr>
              <a:tr h="610411">
                <a:tc>
                  <a:txBody>
                    <a:bodyPr/>
                    <a:lstStyle/>
                    <a:p>
                      <a:pPr algn="ctr"/>
                      <a:r>
                        <a:rPr lang="en-US" sz="535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5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076122"/>
                  </a:ext>
                </a:extLst>
              </a:tr>
              <a:tr h="610411">
                <a:tc>
                  <a:txBody>
                    <a:bodyPr/>
                    <a:lstStyle/>
                    <a:p>
                      <a:pPr algn="ctr"/>
                      <a:r>
                        <a:rPr lang="en-US" sz="535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5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5679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2560" y="1045027"/>
            <a:ext cx="4553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</a:rPr>
              <a:t>AND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8943" y="1045027"/>
            <a:ext cx="4553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</a:rPr>
              <a:t>OR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75326" y="1045027"/>
            <a:ext cx="2255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</a:rPr>
              <a:t>NOT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600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Conditions Result in Boolean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888" y="1197095"/>
            <a:ext cx="11115304" cy="4836993"/>
          </a:xfrm>
        </p:spPr>
        <p:txBody>
          <a:bodyPr>
            <a:normAutofit/>
          </a:bodyPr>
          <a:lstStyle/>
          <a:p>
            <a:r>
              <a:rPr lang="en-US" dirty="0"/>
              <a:t>Logical statements are either True or False.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For a value of X and Y evaluate the following statements:</a:t>
            </a:r>
          </a:p>
          <a:p>
            <a:pPr lvl="1"/>
            <a:r>
              <a:rPr lang="en-US" dirty="0"/>
              <a:t>If X == Y = ?</a:t>
            </a:r>
          </a:p>
          <a:p>
            <a:pPr lvl="1"/>
            <a:r>
              <a:rPr lang="en-US" dirty="0"/>
              <a:t>If X &lt; Y = ?</a:t>
            </a:r>
          </a:p>
          <a:p>
            <a:pPr lvl="1"/>
            <a:r>
              <a:rPr lang="en-US" dirty="0"/>
              <a:t>If X &gt; Y = ?</a:t>
            </a:r>
          </a:p>
          <a:p>
            <a:pPr lvl="1"/>
            <a:r>
              <a:rPr lang="en-US" dirty="0"/>
              <a:t>If X &gt;= Y = ?</a:t>
            </a:r>
          </a:p>
          <a:p>
            <a:pPr lvl="1"/>
            <a:r>
              <a:rPr lang="en-US" dirty="0"/>
              <a:t>If X &lt;= Y = ?</a:t>
            </a:r>
          </a:p>
          <a:p>
            <a:pPr lvl="1"/>
            <a:r>
              <a:rPr lang="en-US" dirty="0"/>
              <a:t>If X != Y = ?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What other conditions can we have?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Raspberry Pi and Kano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21C6-A685-4B1F-90C7-BBE43F0A50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87318"/>
      </p:ext>
    </p:extLst>
  </p:cSld>
  <p:clrMapOvr>
    <a:masterClrMapping/>
  </p:clrMapOvr>
</p:sld>
</file>

<file path=ppt/theme/theme1.xml><?xml version="1.0" encoding="utf-8"?>
<a:theme xmlns:a="http://schemas.openxmlformats.org/drawingml/2006/main" name="BTF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tem Fonts">
      <a:majorFont>
        <a:latin typeface="Lilita One"/>
        <a:ea typeface=""/>
        <a:cs typeface=""/>
      </a:majorFont>
      <a:minorFont>
        <a:latin typeface="Quicks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TFE" id="{FBB7BFB6-61A3-4B01-8558-E5115DA64CF8}" vid="{DACF688F-461E-4638-A9B8-85AA5AAC9821}"/>
    </a:ext>
  </a:extLst>
</a:theme>
</file>

<file path=ppt/theme/theme2.xml><?xml version="1.0" encoding="utf-8"?>
<a:theme xmlns:a="http://schemas.openxmlformats.org/drawingml/2006/main" name="5_BTF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TFE" id="{FBB7BFB6-61A3-4B01-8558-E5115DA64CF8}" vid="{DACF688F-461E-4638-A9B8-85AA5AAC9821}"/>
    </a:ext>
  </a:extLst>
</a:theme>
</file>

<file path=ppt/theme/theme3.xml><?xml version="1.0" encoding="utf-8"?>
<a:theme xmlns:a="http://schemas.openxmlformats.org/drawingml/2006/main" name="6_BTF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TFE" id="{FBB7BFB6-61A3-4B01-8558-E5115DA64CF8}" vid="{DACF688F-461E-4638-A9B8-85AA5AAC982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BTFE</Template>
  <TotalTime>2294</TotalTime>
  <Words>1050</Words>
  <Application>Microsoft Office PowerPoint</Application>
  <PresentationFormat>Widescreen</PresentationFormat>
  <Paragraphs>239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Leelawadee UI</vt:lpstr>
      <vt:lpstr>Arial</vt:lpstr>
      <vt:lpstr>Lilita One</vt:lpstr>
      <vt:lpstr>Quicksand</vt:lpstr>
      <vt:lpstr>Calibri</vt:lpstr>
      <vt:lpstr>BTFE</vt:lpstr>
      <vt:lpstr>5_BTFE</vt:lpstr>
      <vt:lpstr>6_BTFE</vt:lpstr>
      <vt:lpstr>Advanced Programing in MakeArt (Part 1)</vt:lpstr>
      <vt:lpstr>How are we doing so far?</vt:lpstr>
      <vt:lpstr>Learning Agenda – Week 4</vt:lpstr>
      <vt:lpstr>Introduction to Boolean Logic</vt:lpstr>
      <vt:lpstr>Boolean Logic - AND, OR, NOT</vt:lpstr>
      <vt:lpstr>Boolean Logic - AND, OR, NOT</vt:lpstr>
      <vt:lpstr>Boolean Logic - AND, OR, NOT</vt:lpstr>
      <vt:lpstr>The Truth Tables Aren't Lying</vt:lpstr>
      <vt:lpstr>Conditions Result in Boolean Results</vt:lpstr>
      <vt:lpstr>Why do we need logic?</vt:lpstr>
      <vt:lpstr>No More Training Wheels</vt:lpstr>
      <vt:lpstr>What’s a Function?</vt:lpstr>
      <vt:lpstr>What’s a Variable?</vt:lpstr>
      <vt:lpstr>What’s a Function?</vt:lpstr>
      <vt:lpstr>What’s a Variable?</vt:lpstr>
      <vt:lpstr>My First Program With Variables</vt:lpstr>
      <vt:lpstr>Call me if you need that done! - Functions</vt:lpstr>
      <vt:lpstr>Are you the same? – Equals Logic (==)</vt:lpstr>
      <vt:lpstr>To Be or Not To Be – Not Equals Logic (!=)</vt:lpstr>
      <vt:lpstr>Are you smaller?– Less Than (&lt;)</vt:lpstr>
      <vt:lpstr>Are you larger?– Greater Than (&gt;)</vt:lpstr>
      <vt:lpstr>Week 4 - 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Ludvik Jerabek</dc:creator>
  <cp:lastModifiedBy>Ludvik Jerabek</cp:lastModifiedBy>
  <cp:revision>141</cp:revision>
  <dcterms:created xsi:type="dcterms:W3CDTF">2016-11-13T16:40:31Z</dcterms:created>
  <dcterms:modified xsi:type="dcterms:W3CDTF">2017-02-03T19:12:50Z</dcterms:modified>
</cp:coreProperties>
</file>