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700" r:id="rId2"/>
    <p:sldMasterId id="2147483708" r:id="rId3"/>
  </p:sldMasterIdLst>
  <p:notesMasterIdLst>
    <p:notesMasterId r:id="rId15"/>
  </p:notesMasterIdLst>
  <p:sldIdLst>
    <p:sldId id="256" r:id="rId4"/>
    <p:sldId id="260" r:id="rId5"/>
    <p:sldId id="257" r:id="rId6"/>
    <p:sldId id="286" r:id="rId7"/>
    <p:sldId id="291" r:id="rId8"/>
    <p:sldId id="292" r:id="rId9"/>
    <p:sldId id="290" r:id="rId10"/>
    <p:sldId id="287" r:id="rId11"/>
    <p:sldId id="293" r:id="rId12"/>
    <p:sldId id="277" r:id="rId13"/>
    <p:sldId id="289" r:id="rId14"/>
  </p:sldIdLst>
  <p:sldSz cx="12192000" cy="6858000"/>
  <p:notesSz cx="6858000" cy="9144000"/>
  <p:embeddedFontLst>
    <p:embeddedFont>
      <p:font typeface="Lilita One" panose="02000000000000000000" pitchFamily="2" charset="0"/>
      <p:regular r:id="rId16"/>
    </p:embeddedFont>
    <p:embeddedFont>
      <p:font typeface="Leelawadee UI" panose="020B0502040204020203" pitchFamily="34" charset="-34"/>
      <p:regular r:id="rId17"/>
      <p:bold r:id="rId18"/>
    </p:embeddedFont>
    <p:embeddedFont>
      <p:font typeface="Quicksand" panose="02070303000000060000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56BD83"/>
    <a:srgbClr val="ADAE40"/>
    <a:srgbClr val="EDE259"/>
    <a:srgbClr val="A5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6" autoAdjust="0"/>
    <p:restoredTop sz="92708" autoAdjust="0"/>
  </p:normalViewPr>
  <p:slideViewPr>
    <p:cSldViewPr snapToGrid="0">
      <p:cViewPr varScale="1">
        <p:scale>
          <a:sx n="104" d="100"/>
          <a:sy n="104" d="100"/>
        </p:scale>
        <p:origin x="12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Function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ThisIsAFunctionName</a:t>
          </a:r>
          <a:r>
            <a:rPr lang="en-US" dirty="0"/>
            <a:t> = (argument1, argument2) -&gt;</a:t>
          </a:r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8CAF6C64-416B-4F62-981B-5E248DA7C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result = argument1 + argument2</a:t>
          </a:r>
        </a:p>
      </dgm:t>
    </dgm:pt>
    <dgm:pt modelId="{4233FEE7-18E4-4575-9726-E8330CA37DEE}" type="parTrans" cxnId="{E59E3D18-ED67-42B3-A14B-DAD3FC30FE5A}">
      <dgm:prSet/>
      <dgm:spPr/>
      <dgm:t>
        <a:bodyPr/>
        <a:lstStyle/>
        <a:p>
          <a:endParaRPr lang="en-US"/>
        </a:p>
      </dgm:t>
    </dgm:pt>
    <dgm:pt modelId="{A702D16D-5F6E-4C89-BD26-4633B59540D7}" type="sibTrans" cxnId="{E59E3D18-ED67-42B3-A14B-DAD3FC30FE5A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# 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190932B7-63D5-46D2-9465-8D619E3B85C9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return result</a:t>
          </a:r>
        </a:p>
      </dgm:t>
    </dgm:pt>
    <dgm:pt modelId="{1CD608B6-C8A9-447C-AED5-BF1CA9DFBF28}" type="parTrans" cxnId="{23BB1AE2-577D-4026-B7AA-17767A9EC0C0}">
      <dgm:prSet/>
      <dgm:spPr/>
      <dgm:t>
        <a:bodyPr/>
        <a:lstStyle/>
        <a:p>
          <a:endParaRPr lang="en-US"/>
        </a:p>
      </dgm:t>
    </dgm:pt>
    <dgm:pt modelId="{9F6C818E-52D2-41B4-BDED-EC68E08C51FA}" type="sibTrans" cxnId="{23BB1AE2-577D-4026-B7AA-17767A9EC0C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B688D560-2D05-4DFB-838E-7C123E774DAB}" type="presOf" srcId="{190932B7-63D5-46D2-9465-8D619E3B85C9}" destId="{AB798FB4-B44C-43D1-963E-49446B0900DD}" srcOrd="0" destOrd="3" presId="urn:microsoft.com/office/officeart/2005/8/layout/hList1"/>
    <dgm:cxn modelId="{6FB33670-9081-45D3-9514-4DE29E9C432F}" type="presOf" srcId="{8CAF6C64-416B-4F62-981B-5E248DA7C6D5}" destId="{AB798FB4-B44C-43D1-963E-49446B0900DD}" srcOrd="0" destOrd="2" presId="urn:microsoft.com/office/officeart/2005/8/layout/hList1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E59E3D18-ED67-42B3-A14B-DAD3FC30FE5A}" srcId="{BBDC95ED-CE4A-4D0A-A60B-BE83C4BA4D67}" destId="{8CAF6C64-416B-4F62-981B-5E248DA7C6D5}" srcOrd="0" destOrd="0" parTransId="{4233FEE7-18E4-4575-9726-E8330CA37DEE}" sibTransId="{A702D16D-5F6E-4C89-BD26-4633B59540D7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23BB1AE2-577D-4026-B7AA-17767A9EC0C0}" srcId="{8CAF6C64-416B-4F62-981B-5E248DA7C6D5}" destId="{190932B7-63D5-46D2-9465-8D619E3B85C9}" srcOrd="0" destOrd="0" parTransId="{1CD608B6-C8A9-447C-AED5-BF1CA9DFBF28}" sibTransId="{9F6C818E-52D2-41B4-BDED-EC68E08C51FA}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/>
            <a:t>C++ Function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int</a:t>
          </a:r>
          <a:r>
            <a:rPr lang="en-US" dirty="0"/>
            <a:t> </a:t>
          </a:r>
          <a:r>
            <a:rPr lang="en-US" dirty="0" err="1"/>
            <a:t>ThisIsAFunctionName</a:t>
          </a:r>
          <a:r>
            <a:rPr lang="en-US" dirty="0"/>
            <a:t> (</a:t>
          </a:r>
          <a:r>
            <a:rPr lang="en-US" dirty="0" err="1"/>
            <a:t>int</a:t>
          </a:r>
          <a:r>
            <a:rPr lang="en-US" dirty="0"/>
            <a:t> x, </a:t>
          </a:r>
          <a:r>
            <a:rPr lang="en-US" dirty="0" err="1"/>
            <a:t>int</a:t>
          </a:r>
          <a:r>
            <a:rPr lang="en-US" dirty="0"/>
            <a:t> y)</a:t>
          </a:r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8CAF6C64-416B-4F62-981B-5E248DA7C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</a:t>
          </a:r>
          <a:r>
            <a:rPr lang="en-US" dirty="0" err="1"/>
            <a:t>int</a:t>
          </a:r>
          <a:r>
            <a:rPr lang="en-US" dirty="0"/>
            <a:t> result = x + y;</a:t>
          </a:r>
        </a:p>
      </dgm:t>
    </dgm:pt>
    <dgm:pt modelId="{4233FEE7-18E4-4575-9726-E8330CA37DEE}" type="parTrans" cxnId="{E59E3D18-ED67-42B3-A14B-DAD3FC30FE5A}">
      <dgm:prSet/>
      <dgm:spPr/>
      <dgm:t>
        <a:bodyPr/>
        <a:lstStyle/>
        <a:p>
          <a:endParaRPr lang="en-US"/>
        </a:p>
      </dgm:t>
    </dgm:pt>
    <dgm:pt modelId="{A702D16D-5F6E-4C89-BD26-4633B59540D7}" type="sibTrans" cxnId="{E59E3D18-ED67-42B3-A14B-DAD3FC30FE5A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/>
            <a:t>// </a:t>
          </a:r>
          <a:r>
            <a:rPr lang="en-US" dirty="0"/>
            <a:t>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190932B7-63D5-46D2-9465-8D619E3B85C9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return result;</a:t>
          </a:r>
        </a:p>
      </dgm:t>
    </dgm:pt>
    <dgm:pt modelId="{1CD608B6-C8A9-447C-AED5-BF1CA9DFBF28}" type="parTrans" cxnId="{23BB1AE2-577D-4026-B7AA-17767A9EC0C0}">
      <dgm:prSet/>
      <dgm:spPr/>
      <dgm:t>
        <a:bodyPr/>
        <a:lstStyle/>
        <a:p>
          <a:endParaRPr lang="en-US"/>
        </a:p>
      </dgm:t>
    </dgm:pt>
    <dgm:pt modelId="{9F6C818E-52D2-41B4-BDED-EC68E08C51FA}" type="sibTrans" cxnId="{23BB1AE2-577D-4026-B7AA-17767A9EC0C0}">
      <dgm:prSet/>
      <dgm:spPr/>
      <dgm:t>
        <a:bodyPr/>
        <a:lstStyle/>
        <a:p>
          <a:endParaRPr lang="en-US"/>
        </a:p>
      </dgm:t>
    </dgm:pt>
    <dgm:pt modelId="{215EF4D3-E35E-49E8-B64B-88E28B5AAC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{</a:t>
          </a:r>
        </a:p>
      </dgm:t>
    </dgm:pt>
    <dgm:pt modelId="{5AC02DD7-71D2-4718-A4C6-A15200668066}" type="parTrans" cxnId="{D2BD769A-28C8-4D0A-922B-F8C0DC25858B}">
      <dgm:prSet/>
      <dgm:spPr/>
      <dgm:t>
        <a:bodyPr/>
        <a:lstStyle/>
        <a:p>
          <a:endParaRPr lang="en-US"/>
        </a:p>
      </dgm:t>
    </dgm:pt>
    <dgm:pt modelId="{23223BDA-1FBF-4CAD-8972-711208CF8D39}" type="sibTrans" cxnId="{D2BD769A-28C8-4D0A-922B-F8C0DC25858B}">
      <dgm:prSet/>
      <dgm:spPr/>
      <dgm:t>
        <a:bodyPr/>
        <a:lstStyle/>
        <a:p>
          <a:endParaRPr lang="en-US"/>
        </a:p>
      </dgm:t>
    </dgm:pt>
    <dgm:pt modelId="{BA138411-1CC7-406E-84C4-BACE3A16269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}</a:t>
          </a:r>
        </a:p>
      </dgm:t>
    </dgm:pt>
    <dgm:pt modelId="{3EFAC815-8BA9-4009-924E-C08D89D46CED}" type="parTrans" cxnId="{C69E4ADC-8BB2-418C-8B2D-803AD71DE0AA}">
      <dgm:prSet/>
      <dgm:spPr/>
      <dgm:t>
        <a:bodyPr/>
        <a:lstStyle/>
        <a:p>
          <a:endParaRPr lang="en-US"/>
        </a:p>
      </dgm:t>
    </dgm:pt>
    <dgm:pt modelId="{E9AA9105-D5BB-4FBD-9299-7199D5B187AF}" type="sibTrans" cxnId="{C69E4ADC-8BB2-418C-8B2D-803AD71DE0AA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FB33670-9081-45D3-9514-4DE29E9C432F}" type="presOf" srcId="{8CAF6C64-416B-4F62-981B-5E248DA7C6D5}" destId="{AB798FB4-B44C-43D1-963E-49446B0900DD}" srcOrd="0" destOrd="3" presId="urn:microsoft.com/office/officeart/2005/8/layout/hList1"/>
    <dgm:cxn modelId="{B688D560-2D05-4DFB-838E-7C123E774DAB}" type="presOf" srcId="{190932B7-63D5-46D2-9465-8D619E3B85C9}" destId="{AB798FB4-B44C-43D1-963E-49446B0900DD}" srcOrd="0" destOrd="4" presId="urn:microsoft.com/office/officeart/2005/8/layout/hList1"/>
    <dgm:cxn modelId="{9E6955CA-8FEE-4A0C-99D5-9FBAFBA75539}" type="presOf" srcId="{BA138411-1CC7-406E-84C4-BACE3A162695}" destId="{AB798FB4-B44C-43D1-963E-49446B0900DD}" srcOrd="0" destOrd="5" presId="urn:microsoft.com/office/officeart/2005/8/layout/hList1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C69E4ADC-8BB2-418C-8B2D-803AD71DE0AA}" srcId="{9BD478C6-18BF-4247-96C3-A1BB538E0FF9}" destId="{BA138411-1CC7-406E-84C4-BACE3A162695}" srcOrd="3" destOrd="0" parTransId="{3EFAC815-8BA9-4009-924E-C08D89D46CED}" sibTransId="{E9AA9105-D5BB-4FBD-9299-7199D5B187AF}"/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D2BD769A-28C8-4D0A-922B-F8C0DC25858B}" srcId="{9BD478C6-18BF-4247-96C3-A1BB538E0FF9}" destId="{215EF4D3-E35E-49E8-B64B-88E28B5AACEF}" srcOrd="2" destOrd="0" parTransId="{5AC02DD7-71D2-4718-A4C6-A15200668066}" sibTransId="{23223BDA-1FBF-4CAD-8972-711208CF8D39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F11224F0-329C-42CC-8805-306AEAD80E43}" type="presOf" srcId="{215EF4D3-E35E-49E8-B64B-88E28B5AACEF}" destId="{AB798FB4-B44C-43D1-963E-49446B0900DD}" srcOrd="0" destOrd="2" presId="urn:microsoft.com/office/officeart/2005/8/layout/hList1"/>
    <dgm:cxn modelId="{E59E3D18-ED67-42B3-A14B-DAD3FC30FE5A}" srcId="{215EF4D3-E35E-49E8-B64B-88E28B5AACEF}" destId="{8CAF6C64-416B-4F62-981B-5E248DA7C6D5}" srcOrd="0" destOrd="0" parTransId="{4233FEE7-18E4-4575-9726-E8330CA37DEE}" sibTransId="{A702D16D-5F6E-4C89-BD26-4633B59540D7}"/>
    <dgm:cxn modelId="{23BB1AE2-577D-4026-B7AA-17767A9EC0C0}" srcId="{8CAF6C64-416B-4F62-981B-5E248DA7C6D5}" destId="{190932B7-63D5-46D2-9465-8D619E3B85C9}" srcOrd="0" destOrd="0" parTransId="{1CD608B6-C8A9-447C-AED5-BF1CA9DFBF28}" sibTransId="{9F6C818E-52D2-41B4-BDED-EC68E08C51FA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43919"/>
          <a:ext cx="10515600" cy="604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Function Example</a:t>
          </a:r>
        </a:p>
      </dsp:txBody>
      <dsp:txXfrm>
        <a:off x="0" y="43919"/>
        <a:ext cx="10515600" cy="604800"/>
      </dsp:txXfrm>
    </dsp:sp>
    <dsp:sp modelId="{AB798FB4-B44C-43D1-963E-49446B0900DD}">
      <dsp:nvSpPr>
        <dsp:cNvPr id="0" name=""/>
        <dsp:cNvSpPr/>
      </dsp:nvSpPr>
      <dsp:spPr>
        <a:xfrm>
          <a:off x="0" y="648719"/>
          <a:ext cx="10515600" cy="1556415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# This is a comment and helps make your code readable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 err="1"/>
            <a:t>ThisIsAFunctionName</a:t>
          </a:r>
          <a:r>
            <a:rPr lang="en-US" sz="2100" kern="1200" dirty="0"/>
            <a:t> = (argument1, argument2) -&gt;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result = argument1 + argument2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return result</a:t>
          </a:r>
        </a:p>
      </dsp:txBody>
      <dsp:txXfrm>
        <a:off x="0" y="648719"/>
        <a:ext cx="10515600" cy="155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32303"/>
          <a:ext cx="10515600" cy="661545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C++ Function Example</a:t>
          </a:r>
        </a:p>
      </dsp:txBody>
      <dsp:txXfrm>
        <a:off x="0" y="32303"/>
        <a:ext cx="10515600" cy="661545"/>
      </dsp:txXfrm>
    </dsp:sp>
    <dsp:sp modelId="{AB798FB4-B44C-43D1-963E-49446B0900DD}">
      <dsp:nvSpPr>
        <dsp:cNvPr id="0" name=""/>
        <dsp:cNvSpPr/>
      </dsp:nvSpPr>
      <dsp:spPr>
        <a:xfrm>
          <a:off x="0" y="693848"/>
          <a:ext cx="10515600" cy="2034044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/>
            <a:t>// </a:t>
          </a:r>
          <a:r>
            <a:rPr lang="en-US" sz="1900" kern="1200" dirty="0"/>
            <a:t>This is a comment and helps make your code readable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 err="1"/>
            <a:t>int</a:t>
          </a:r>
          <a:r>
            <a:rPr lang="en-US" sz="1900" kern="1200" dirty="0"/>
            <a:t> </a:t>
          </a:r>
          <a:r>
            <a:rPr lang="en-US" sz="1900" kern="1200" dirty="0" err="1"/>
            <a:t>ThisIsAFunctionName</a:t>
          </a:r>
          <a:r>
            <a:rPr lang="en-US" sz="1900" kern="1200" dirty="0"/>
            <a:t> (</a:t>
          </a:r>
          <a:r>
            <a:rPr lang="en-US" sz="1900" kern="1200" dirty="0" err="1"/>
            <a:t>int</a:t>
          </a:r>
          <a:r>
            <a:rPr lang="en-US" sz="1900" kern="1200" dirty="0"/>
            <a:t> x, </a:t>
          </a:r>
          <a:r>
            <a:rPr lang="en-US" sz="1900" kern="1200" dirty="0" err="1"/>
            <a:t>int</a:t>
          </a:r>
          <a:r>
            <a:rPr lang="en-US" sz="1900" kern="1200" dirty="0"/>
            <a:t> 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{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		</a:t>
          </a:r>
          <a:r>
            <a:rPr lang="en-US" sz="1900" kern="1200" dirty="0" err="1"/>
            <a:t>int</a:t>
          </a:r>
          <a:r>
            <a:rPr lang="en-US" sz="1900" kern="1200" dirty="0"/>
            <a:t> result = x + y;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		return result;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}</a:t>
          </a:r>
        </a:p>
      </dsp:txBody>
      <dsp:txXfrm>
        <a:off x="0" y="693848"/>
        <a:ext cx="10515600" cy="203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FB50-E3BA-40C8-B450-23F46F065B97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311-1503-4A21-AB80-CE358E04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something new is exciting and joyful, however; there will be times you feel like ripping your hair out.</a:t>
            </a:r>
          </a:p>
          <a:p>
            <a:endParaRPr lang="en-US" baseline="0" dirty="0"/>
          </a:p>
          <a:p>
            <a:r>
              <a:rPr lang="en-US" baseline="0" dirty="0"/>
              <a:t>Some of you may feel disgusted or sad if and when you can’t get something to work.</a:t>
            </a:r>
          </a:p>
          <a:p>
            <a:endParaRPr lang="en-US" baseline="0" dirty="0"/>
          </a:p>
          <a:p>
            <a:r>
              <a:rPr lang="en-US" baseline="0" dirty="0"/>
              <a:t>The only emotion I would like you all to throw away is ”Fear”, during this class you have nothing to be afraid of. </a:t>
            </a:r>
          </a:p>
          <a:p>
            <a:endParaRPr lang="en-US" baseline="0" dirty="0"/>
          </a:p>
          <a:p>
            <a:r>
              <a:rPr lang="en-US" baseline="0" dirty="0"/>
              <a:t>We will be hacking and modifying things but the best part is even if we break something it’s easy to get things working again.</a:t>
            </a:r>
          </a:p>
          <a:p>
            <a:endParaRPr lang="en-US" baseline="0" dirty="0"/>
          </a:p>
          <a:p>
            <a:r>
              <a:rPr lang="en-US" b="1" baseline="0" dirty="0"/>
              <a:t>By learning what not to do, you implicitly learn the right things to do.</a:t>
            </a:r>
          </a:p>
          <a:p>
            <a:endParaRPr lang="en-US" baseline="0" dirty="0"/>
          </a:p>
          <a:p>
            <a:r>
              <a:rPr lang="en-US" baseline="0" dirty="0"/>
              <a:t>The main thing I want all of you to do is </a:t>
            </a:r>
            <a:r>
              <a:rPr lang="en-US" b="1" baseline="0" dirty="0"/>
              <a:t>learn something new and explore the wonderful world of computing.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stroke size</a:t>
            </a:r>
          </a:p>
          <a:p>
            <a:pPr marL="0" indent="0">
              <a:buNone/>
            </a:pPr>
            <a:r>
              <a:rPr lang="en-US" dirty="0"/>
              <a:t>stroke color</a:t>
            </a:r>
          </a:p>
          <a:p>
            <a:pPr marL="0" indent="0">
              <a:buNone/>
            </a:pPr>
            <a:r>
              <a:rPr lang="en-US" dirty="0"/>
              <a:t>stroke color, size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polygon 15, 15, -15, 15</a:t>
            </a:r>
          </a:p>
          <a:p>
            <a:pPr marL="0" indent="0">
              <a:buNone/>
            </a:pPr>
            <a:r>
              <a:rPr lang="en-US" dirty="0"/>
              <a:t>line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moveTo</a:t>
            </a:r>
            <a:r>
              <a:rPr lang="en-US" dirty="0"/>
              <a:t> x ,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Arc 0 ,1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Arc</a:t>
            </a:r>
            <a:r>
              <a:rPr lang="en-US" baseline="0" dirty="0"/>
              <a:t> 1, 2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week we cut back on Computer Science theory and allow the kids to explore programming in </a:t>
            </a:r>
            <a:r>
              <a:rPr lang="en-US" dirty="0" err="1"/>
              <a:t>MakeArt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who has heard of Java Script?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the concept of a function and how a function is defined in </a:t>
            </a:r>
            <a:r>
              <a:rPr lang="en-US" dirty="0" err="1"/>
              <a:t>CoffeeScript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them how that same function is defined in C++  and discuss the similarities and differences.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core set of the </a:t>
            </a:r>
            <a:r>
              <a:rPr lang="en-US" dirty="0" err="1"/>
              <a:t>MakeArt</a:t>
            </a:r>
            <a:r>
              <a:rPr lang="en-US" dirty="0"/>
              <a:t> drawing and navigation functions that you will use. Can someone tell me the arguments the Move or </a:t>
            </a:r>
            <a:r>
              <a:rPr lang="en-US" dirty="0" err="1"/>
              <a:t>MoveTo</a:t>
            </a:r>
            <a:r>
              <a:rPr lang="en-US" dirty="0"/>
              <a:t> function take?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coordinate planes. On the left they probably have seen this in math class. On the right is the representation of x &amp; y in the make art </a:t>
            </a:r>
            <a:r>
              <a:rPr lang="en-US" dirty="0" err="1"/>
              <a:t>cavas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 kids launch </a:t>
            </a:r>
            <a:r>
              <a:rPr lang="en-US" dirty="0" err="1"/>
              <a:t>MakeArt</a:t>
            </a:r>
            <a:r>
              <a:rPr lang="en-US" dirty="0"/>
              <a:t>, and begin the Basic drawing exercises. Remind them to remember the functions they use for the programing.</a:t>
            </a:r>
          </a:p>
          <a:p>
            <a:endParaRPr lang="en-US" dirty="0"/>
          </a:p>
          <a:p>
            <a:r>
              <a:rPr lang="en-US" dirty="0"/>
              <a:t>Note: Medium is grey until the basic </a:t>
            </a:r>
            <a:r>
              <a:rPr lang="en-US" dirty="0"/>
              <a:t>exercises are completed.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or introduce the Flag’s of the world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BBE443F-36B1-854F-A0B6-1C5D1CBF6ED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B2941C7-50F2-E74D-9B5F-BE6CF088FFD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AD1A74F-53D9-4840-8A8B-8330AB69FD21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97BBF98-8B6E-8441-B38D-023371ECC388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45C7E44-0A39-0040-B490-3551CD73FE2B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C9473BF-C40B-4743-9C99-AA192C0E639C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D0F0192-A1F8-DA4C-9FD9-FA56223ED28D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B993ACD-9278-FB49-B0AE-B75F4FBB8149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792B066-4D45-1A4B-A471-2392431E614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464B9E-7F34-DC4D-B1A0-568579972D48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CFCB4D8-2095-8146-91D4-5E3DCF05659A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5FAB317-6B6E-8843-9627-73FE741EE60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A344C24-FE5D-2E44-8C98-57BC59FD4276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57B65B5-F85F-6948-908C-9329BB171B86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70DC968-C359-3E41-B538-7DE41FADEC53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A4D06E3-277A-0042-9F9E-701B9130FE13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6A8EB3B-584D-AB4F-9FAF-B417BBA23FF7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9B01446-D433-5244-BF2B-C3782749F25F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F806B4F-48B6-BE48-A857-3E467497BF56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86B2A88-E750-DF44-B273-E3480636288A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DB43B6-DEB1-E847-9CE7-D3484F9691CC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44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6C60CC5-B94E-2F48-9E4A-35BCE39AAC76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CC33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2A069C1-C7FC-6B4F-812C-57DBC75A90D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C7C7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8EDF80F3-35AA-D44A-BE0F-1093757CEFE4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9900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Programing for</a:t>
            </a:r>
            <a:br>
              <a:rPr lang="en-US" dirty="0"/>
            </a:br>
            <a:r>
              <a:rPr lang="en-US" dirty="0"/>
              <a:t>Artists</a:t>
            </a:r>
          </a:p>
        </p:txBody>
      </p:sp>
    </p:spTree>
    <p:extLst>
      <p:ext uri="{BB962C8B-B14F-4D97-AF65-F5344CB8AC3E}">
        <p14:creationId xmlns:p14="http://schemas.microsoft.com/office/powerpoint/2010/main" val="282401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 – Art Challenge (Begins)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4530" r="4933" b="5401"/>
          <a:stretch/>
        </p:blipFill>
        <p:spPr>
          <a:xfrm>
            <a:off x="0" y="1080656"/>
            <a:ext cx="7426036" cy="5280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0750" y="1182253"/>
            <a:ext cx="47012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+mj-lt"/>
              </a:rPr>
              <a:t>Flags of The World Challenge</a:t>
            </a:r>
          </a:p>
          <a:p>
            <a:endParaRPr lang="en-US" b="1" dirty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Beginner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Ireland, Ukraine, Peru, Bangladesh, Indonesia, Nigeria, Sudan, Colombia, France, Mali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Intermediate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Czech Republic, United Kingdom, Switzerland, Kuwait, Tanzania, Norway, Greenland, Jamaica, Scotland, The Gambia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Advanced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South Africa, South Korea, Greece, Chile, Seychelles, Guyana, Macedonia, Puerto Rico, Namibia, Bosnia and Herzegovina</a:t>
            </a:r>
          </a:p>
        </p:txBody>
      </p:sp>
    </p:spTree>
    <p:extLst>
      <p:ext uri="{BB962C8B-B14F-4D97-AF65-F5344CB8AC3E}">
        <p14:creationId xmlns:p14="http://schemas.microsoft.com/office/powerpoint/2010/main" val="176663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3 </a:t>
            </a:r>
            <a:r>
              <a:rPr lang="en-US" dirty="0"/>
              <a:t>-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6263"/>
            <a:ext cx="10515600" cy="5249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 is a Function?</a:t>
            </a:r>
          </a:p>
          <a:p>
            <a:pPr lvl="1"/>
            <a:r>
              <a:rPr lang="en-US" dirty="0"/>
              <a:t>How do we set a background color?</a:t>
            </a:r>
          </a:p>
          <a:p>
            <a:pPr lvl="1"/>
            <a:r>
              <a:rPr lang="en-US" dirty="0"/>
              <a:t>How do we set the foreground color?</a:t>
            </a:r>
          </a:p>
          <a:p>
            <a:pPr lvl="1"/>
            <a:r>
              <a:rPr lang="en-US" dirty="0"/>
              <a:t>How do we draw a circle?</a:t>
            </a:r>
          </a:p>
          <a:p>
            <a:pPr lvl="2"/>
            <a:r>
              <a:rPr lang="en-US" dirty="0"/>
              <a:t>What arguments does it take?</a:t>
            </a:r>
          </a:p>
          <a:p>
            <a:pPr lvl="1"/>
            <a:r>
              <a:rPr lang="en-US" dirty="0"/>
              <a:t>What dose the stroke function do?</a:t>
            </a:r>
          </a:p>
          <a:p>
            <a:pPr lvl="2"/>
            <a:r>
              <a:rPr lang="en-US" dirty="0"/>
              <a:t>How do you set the thickness?</a:t>
            </a:r>
          </a:p>
          <a:p>
            <a:pPr lvl="2"/>
            <a:r>
              <a:rPr lang="en-US" dirty="0"/>
              <a:t>How do you set the color?</a:t>
            </a:r>
          </a:p>
          <a:p>
            <a:pPr lvl="1"/>
            <a:r>
              <a:rPr lang="en-US" dirty="0"/>
              <a:t>How do you draw a line?</a:t>
            </a:r>
          </a:p>
          <a:p>
            <a:pPr lvl="2"/>
            <a:r>
              <a:rPr lang="en-US" dirty="0"/>
              <a:t>What are the arguments?</a:t>
            </a:r>
          </a:p>
          <a:p>
            <a:pPr lvl="1"/>
            <a:r>
              <a:rPr lang="en-US" dirty="0"/>
              <a:t>How do you move to a specific point?</a:t>
            </a:r>
          </a:p>
          <a:p>
            <a:pPr lvl="2"/>
            <a:r>
              <a:rPr lang="en-US" dirty="0"/>
              <a:t>What are the arguments?</a:t>
            </a:r>
          </a:p>
          <a:p>
            <a:pPr lvl="1"/>
            <a:r>
              <a:rPr lang="en-US" dirty="0"/>
              <a:t>How do you draw part of a circle?</a:t>
            </a:r>
          </a:p>
          <a:p>
            <a:pPr lvl="2"/>
            <a:r>
              <a:rPr lang="en-US" dirty="0"/>
              <a:t>What are the arguments?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so far?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2" y="1579087"/>
            <a:ext cx="2967354" cy="43446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20" y="1545533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2" y="3435620"/>
            <a:ext cx="1945740" cy="2488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770210"/>
            <a:ext cx="3220825" cy="31535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386" y="1579087"/>
            <a:ext cx="1929647" cy="4349819"/>
          </a:xfrm>
          <a:prstGeom prst="rect">
            <a:avLst/>
          </a:prstGeom>
          <a:effectLst>
            <a:outerShdw blurRad="76200" dist="241300" dir="1764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777" y="1282700"/>
            <a:ext cx="2635356" cy="495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Agenda – Week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5"/>
            <a:ext cx="8911442" cy="5249743"/>
          </a:xfrm>
        </p:spPr>
        <p:txBody>
          <a:bodyPr>
            <a:normAutofit/>
          </a:bodyPr>
          <a:lstStyle/>
          <a:p>
            <a:r>
              <a:rPr lang="en-US" sz="3600" dirty="0"/>
              <a:t>What’s </a:t>
            </a:r>
            <a:r>
              <a:rPr lang="en-US" sz="3600" dirty="0" err="1"/>
              <a:t>MakeArt</a:t>
            </a:r>
            <a:r>
              <a:rPr lang="en-US" sz="3600" dirty="0"/>
              <a:t>?</a:t>
            </a:r>
          </a:p>
          <a:p>
            <a:pPr lvl="1"/>
            <a:r>
              <a:rPr lang="en-US" sz="2800" dirty="0" err="1"/>
              <a:t>CoffeeScript</a:t>
            </a:r>
            <a:r>
              <a:rPr lang="en-US" sz="2800" dirty="0"/>
              <a:t> and </a:t>
            </a:r>
            <a:r>
              <a:rPr lang="en-US" sz="2800" dirty="0" err="1"/>
              <a:t>Javascript</a:t>
            </a:r>
            <a:endParaRPr lang="en-US" sz="2800" dirty="0"/>
          </a:p>
          <a:p>
            <a:pPr lvl="1"/>
            <a:r>
              <a:rPr lang="en-US" sz="2800" dirty="0"/>
              <a:t>What are Functions?</a:t>
            </a:r>
          </a:p>
          <a:p>
            <a:pPr lvl="2"/>
            <a:r>
              <a:rPr lang="en-US" dirty="0" err="1"/>
              <a:t>MakeArt</a:t>
            </a:r>
            <a:r>
              <a:rPr lang="en-US" dirty="0"/>
              <a:t> Functions</a:t>
            </a:r>
            <a:endParaRPr lang="en-US" sz="1600" dirty="0"/>
          </a:p>
          <a:p>
            <a:r>
              <a:rPr lang="en-US" sz="3600" dirty="0"/>
              <a:t>Let’s Make Art with Code</a:t>
            </a:r>
          </a:p>
          <a:p>
            <a:pPr lvl="1"/>
            <a:r>
              <a:rPr lang="en-US" dirty="0"/>
              <a:t>Learn to navigate the coordinate plane</a:t>
            </a:r>
          </a:p>
          <a:p>
            <a:pPr lvl="1"/>
            <a:r>
              <a:rPr lang="en-US" dirty="0"/>
              <a:t>Learn to draw basic shapes</a:t>
            </a:r>
          </a:p>
          <a:p>
            <a:pPr lvl="1"/>
            <a:r>
              <a:rPr lang="en-US" dirty="0"/>
              <a:t>Learn to generate random numbers</a:t>
            </a:r>
          </a:p>
          <a:p>
            <a:pPr lvl="1"/>
            <a:r>
              <a:rPr lang="en-US" dirty="0"/>
              <a:t>Draw some really cool custom images with code.</a:t>
            </a:r>
          </a:p>
          <a:p>
            <a:r>
              <a:rPr lang="en-US" sz="3600" dirty="0"/>
              <a:t>World Flag Project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err="1"/>
              <a:t>MakeArt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61" y="1197772"/>
            <a:ext cx="3971636" cy="10635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128" y="1188535"/>
            <a:ext cx="64654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MakeArt</a:t>
            </a:r>
            <a:r>
              <a:rPr lang="en-US" dirty="0"/>
              <a:t> is an </a:t>
            </a:r>
            <a:r>
              <a:rPr lang="en-US" u="sng" dirty="0"/>
              <a:t>Integrated Development Environment </a:t>
            </a:r>
            <a:r>
              <a:rPr lang="en-US" dirty="0"/>
              <a:t>(IDE) designed to teach kids code by using art.</a:t>
            </a:r>
          </a:p>
          <a:p>
            <a:endParaRPr lang="en-US" dirty="0"/>
          </a:p>
          <a:p>
            <a:r>
              <a:rPr lang="en-US" dirty="0"/>
              <a:t>The programming language we will be using is known as </a:t>
            </a:r>
            <a:r>
              <a:rPr lang="en-US" b="1" u="sng" dirty="0" err="1"/>
              <a:t>CoffeeScript</a:t>
            </a:r>
            <a:r>
              <a:rPr lang="en-US" b="1" dirty="0"/>
              <a:t>. </a:t>
            </a:r>
          </a:p>
          <a:p>
            <a:endParaRPr lang="en-US" dirty="0"/>
          </a:p>
          <a:p>
            <a:r>
              <a:rPr lang="en-US" b="1" dirty="0" err="1"/>
              <a:t>CoffeeScript</a:t>
            </a:r>
            <a:r>
              <a:rPr lang="en-US" dirty="0"/>
              <a:t> is a language that compiles into JavaScript and is an attempt to expose the good parts of JavaScript in a simple way.</a:t>
            </a:r>
          </a:p>
          <a:p>
            <a:endParaRPr lang="en-US" dirty="0"/>
          </a:p>
          <a:p>
            <a:r>
              <a:rPr lang="en-US" sz="3200" b="1" u="sng" dirty="0"/>
              <a:t>It’s just JavaScript (JS)!</a:t>
            </a:r>
          </a:p>
          <a:p>
            <a:endParaRPr lang="en-US" dirty="0"/>
          </a:p>
          <a:p>
            <a:r>
              <a:rPr lang="en-US" dirty="0"/>
              <a:t>The code compiles one-to-one into the equivalent JS, and there is no interpretation at runtime.</a:t>
            </a:r>
          </a:p>
          <a:p>
            <a:endParaRPr lang="en-US" dirty="0"/>
          </a:p>
          <a:p>
            <a:r>
              <a:rPr lang="en-US" dirty="0"/>
              <a:t>This is a real programming language used by professional programmers.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60" y="2909556"/>
            <a:ext cx="3971636" cy="32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In programming, a </a:t>
            </a:r>
            <a:r>
              <a:rPr lang="en-US" b="0" u="sng" dirty="0"/>
              <a:t>named section</a:t>
            </a:r>
            <a:r>
              <a:rPr lang="en-US" b="0" dirty="0"/>
              <a:t> of a program that performs a </a:t>
            </a:r>
            <a:r>
              <a:rPr lang="en-US" b="0" u="sng" dirty="0"/>
              <a:t>specific task</a:t>
            </a:r>
            <a:r>
              <a:rPr lang="en-US" b="0" dirty="0"/>
              <a:t>. In this sense, a function is a type of </a:t>
            </a:r>
            <a:r>
              <a:rPr lang="en-US" b="0" u="sng" dirty="0"/>
              <a:t>procedure</a:t>
            </a:r>
            <a:r>
              <a:rPr lang="en-US" b="0" dirty="0"/>
              <a:t> or </a:t>
            </a:r>
            <a:r>
              <a:rPr lang="en-US" b="0" u="sng" dirty="0"/>
              <a:t>routine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9203901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Brace 8"/>
          <p:cNvSpPr/>
          <p:nvPr/>
        </p:nvSpPr>
        <p:spPr>
          <a:xfrm>
            <a:off x="6243782" y="3934691"/>
            <a:ext cx="711200" cy="6650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Body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2244437" y="4511052"/>
            <a:ext cx="4802909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Statement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Value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547091" y="3872834"/>
            <a:ext cx="5500255" cy="17408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Name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6643265" y="2970482"/>
            <a:ext cx="2842487" cy="669412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166046"/>
              <a:gd name="connsiteY0" fmla="*/ 0 h 1191489"/>
              <a:gd name="connsiteX1" fmla="*/ 3166046 w 3166046"/>
              <a:gd name="connsiteY1" fmla="*/ 1141250 h 1191489"/>
              <a:gd name="connsiteX0" fmla="*/ 0 w 3166046"/>
              <a:gd name="connsiteY0" fmla="*/ 0 h 1357157"/>
              <a:gd name="connsiteX1" fmla="*/ 3166046 w 3166046"/>
              <a:gd name="connsiteY1" fmla="*/ 1141250 h 1357157"/>
              <a:gd name="connsiteX0" fmla="*/ 0 w 3128754"/>
              <a:gd name="connsiteY0" fmla="*/ 0 h 1357157"/>
              <a:gd name="connsiteX1" fmla="*/ 3128754 w 3128754"/>
              <a:gd name="connsiteY1" fmla="*/ 1141250 h 1357157"/>
              <a:gd name="connsiteX0" fmla="*/ 0 w 3158588"/>
              <a:gd name="connsiteY0" fmla="*/ 0 h 1533790"/>
              <a:gd name="connsiteX1" fmla="*/ 3158588 w 3158588"/>
              <a:gd name="connsiteY1" fmla="*/ 1424989 h 1533790"/>
              <a:gd name="connsiteX0" fmla="*/ 0 w 3158588"/>
              <a:gd name="connsiteY0" fmla="*/ 0 h 1806586"/>
              <a:gd name="connsiteX1" fmla="*/ 3158588 w 3158588"/>
              <a:gd name="connsiteY1" fmla="*/ 1774209 h 1806586"/>
              <a:gd name="connsiteX0" fmla="*/ 0 w 3158588"/>
              <a:gd name="connsiteY0" fmla="*/ 0 h 1774209"/>
              <a:gd name="connsiteX1" fmla="*/ 3158588 w 3158588"/>
              <a:gd name="connsiteY1" fmla="*/ 1774209 h 1774209"/>
              <a:gd name="connsiteX0" fmla="*/ 0 w 3158588"/>
              <a:gd name="connsiteY0" fmla="*/ 0 h 3313410"/>
              <a:gd name="connsiteX1" fmla="*/ 3158588 w 3158588"/>
              <a:gd name="connsiteY1" fmla="*/ 1774209 h 3313410"/>
              <a:gd name="connsiteX0" fmla="*/ 0 w 3232104"/>
              <a:gd name="connsiteY0" fmla="*/ 0 h 2337082"/>
              <a:gd name="connsiteX1" fmla="*/ 3232104 w 3232104"/>
              <a:gd name="connsiteY1" fmla="*/ 384892 h 2337082"/>
              <a:gd name="connsiteX0" fmla="*/ 0 w 3232104"/>
              <a:gd name="connsiteY0" fmla="*/ 0 h 2649781"/>
              <a:gd name="connsiteX1" fmla="*/ 3232104 w 3232104"/>
              <a:gd name="connsiteY1" fmla="*/ 384892 h 26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2104" h="2649781">
                <a:moveTo>
                  <a:pt x="0" y="0"/>
                </a:moveTo>
                <a:cubicBezTo>
                  <a:pt x="663136" y="3017249"/>
                  <a:pt x="2245529" y="3862855"/>
                  <a:pt x="3232104" y="3848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1071" y="3520335"/>
            <a:ext cx="2971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Arguments</a:t>
            </a:r>
          </a:p>
        </p:txBody>
      </p:sp>
    </p:spTree>
    <p:extLst>
      <p:ext uri="{BB962C8B-B14F-4D97-AF65-F5344CB8AC3E}">
        <p14:creationId xmlns:p14="http://schemas.microsoft.com/office/powerpoint/2010/main" val="5115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In programming, a </a:t>
            </a:r>
            <a:r>
              <a:rPr lang="en-US" b="0" u="sng" dirty="0"/>
              <a:t>named section</a:t>
            </a:r>
            <a:r>
              <a:rPr lang="en-US" b="0" dirty="0"/>
              <a:t> of a program that performs a </a:t>
            </a:r>
            <a:r>
              <a:rPr lang="en-US" b="0" u="sng" dirty="0"/>
              <a:t>specific task</a:t>
            </a:r>
            <a:r>
              <a:rPr lang="en-US" b="0" dirty="0"/>
              <a:t>. In this sense, a function is a type of </a:t>
            </a:r>
            <a:r>
              <a:rPr lang="en-US" b="0" u="sng" dirty="0"/>
              <a:t>procedure</a:t>
            </a:r>
            <a:r>
              <a:rPr lang="en-US" b="0" dirty="0"/>
              <a:t> or </a:t>
            </a:r>
            <a:r>
              <a:rPr lang="en-US" b="0" u="sng" dirty="0"/>
              <a:t>routine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3847130"/>
              </p:ext>
            </p:extLst>
          </p:nvPr>
        </p:nvGraphicFramePr>
        <p:xfrm>
          <a:off x="838200" y="2507672"/>
          <a:ext cx="10515600" cy="276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Brace 8"/>
          <p:cNvSpPr/>
          <p:nvPr/>
        </p:nvSpPr>
        <p:spPr>
          <a:xfrm>
            <a:off x="5776643" y="4080153"/>
            <a:ext cx="711200" cy="771839"/>
          </a:xfrm>
          <a:prstGeom prst="rightBrace">
            <a:avLst>
              <a:gd name="adj1" fmla="val 22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5664" y="426733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Body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2050480" y="4759735"/>
            <a:ext cx="4802909" cy="77148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68846" y="525207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Statement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2932554" y="4769675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68846" y="489999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Value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636438" y="3912794"/>
            <a:ext cx="5216952" cy="1971451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  <a:gd name="connsiteX0" fmla="*/ 0 w 3000133"/>
              <a:gd name="connsiteY0" fmla="*/ 0 h 1137209"/>
              <a:gd name="connsiteX1" fmla="*/ 3000133 w 3000133"/>
              <a:gd name="connsiteY1" fmla="*/ 1137209 h 1137209"/>
              <a:gd name="connsiteX0" fmla="*/ 119712 w 3119845"/>
              <a:gd name="connsiteY0" fmla="*/ 0 h 1137209"/>
              <a:gd name="connsiteX1" fmla="*/ 3119845 w 3119845"/>
              <a:gd name="connsiteY1" fmla="*/ 1137209 h 1137209"/>
              <a:gd name="connsiteX0" fmla="*/ 0 w 3000133"/>
              <a:gd name="connsiteY0" fmla="*/ 0 h 1156679"/>
              <a:gd name="connsiteX1" fmla="*/ 3000133 w 3000133"/>
              <a:gd name="connsiteY1" fmla="*/ 1137209 h 1156679"/>
              <a:gd name="connsiteX0" fmla="*/ 1057 w 3001190"/>
              <a:gd name="connsiteY0" fmla="*/ 0 h 1146635"/>
              <a:gd name="connsiteX1" fmla="*/ 3001190 w 3001190"/>
              <a:gd name="connsiteY1" fmla="*/ 1137209 h 1146635"/>
              <a:gd name="connsiteX0" fmla="*/ 2839 w 3002972"/>
              <a:gd name="connsiteY0" fmla="*/ 0 h 1144283"/>
              <a:gd name="connsiteX1" fmla="*/ 3002972 w 3002972"/>
              <a:gd name="connsiteY1" fmla="*/ 1137209 h 114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2972" h="1144283">
                <a:moveTo>
                  <a:pt x="2839" y="0"/>
                </a:moveTo>
                <a:cubicBezTo>
                  <a:pt x="-22168" y="1339480"/>
                  <a:pt x="53484" y="1127885"/>
                  <a:pt x="3002972" y="113720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68846" y="560415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Name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4704820" y="2970482"/>
            <a:ext cx="3916225" cy="669412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166046"/>
              <a:gd name="connsiteY0" fmla="*/ 0 h 1191489"/>
              <a:gd name="connsiteX1" fmla="*/ 3166046 w 3166046"/>
              <a:gd name="connsiteY1" fmla="*/ 1141250 h 1191489"/>
              <a:gd name="connsiteX0" fmla="*/ 0 w 3166046"/>
              <a:gd name="connsiteY0" fmla="*/ 0 h 1357157"/>
              <a:gd name="connsiteX1" fmla="*/ 3166046 w 3166046"/>
              <a:gd name="connsiteY1" fmla="*/ 1141250 h 1357157"/>
              <a:gd name="connsiteX0" fmla="*/ 0 w 3128754"/>
              <a:gd name="connsiteY0" fmla="*/ 0 h 1357157"/>
              <a:gd name="connsiteX1" fmla="*/ 3128754 w 3128754"/>
              <a:gd name="connsiteY1" fmla="*/ 1141250 h 1357157"/>
              <a:gd name="connsiteX0" fmla="*/ 0 w 3158588"/>
              <a:gd name="connsiteY0" fmla="*/ 0 h 1533790"/>
              <a:gd name="connsiteX1" fmla="*/ 3158588 w 3158588"/>
              <a:gd name="connsiteY1" fmla="*/ 1424989 h 1533790"/>
              <a:gd name="connsiteX0" fmla="*/ 0 w 3158588"/>
              <a:gd name="connsiteY0" fmla="*/ 0 h 1806586"/>
              <a:gd name="connsiteX1" fmla="*/ 3158588 w 3158588"/>
              <a:gd name="connsiteY1" fmla="*/ 1774209 h 1806586"/>
              <a:gd name="connsiteX0" fmla="*/ 0 w 3158588"/>
              <a:gd name="connsiteY0" fmla="*/ 0 h 1774209"/>
              <a:gd name="connsiteX1" fmla="*/ 3158588 w 3158588"/>
              <a:gd name="connsiteY1" fmla="*/ 1774209 h 1774209"/>
              <a:gd name="connsiteX0" fmla="*/ 0 w 3158588"/>
              <a:gd name="connsiteY0" fmla="*/ 0 h 3313410"/>
              <a:gd name="connsiteX1" fmla="*/ 3158588 w 3158588"/>
              <a:gd name="connsiteY1" fmla="*/ 1774209 h 3313410"/>
              <a:gd name="connsiteX0" fmla="*/ 0 w 3232104"/>
              <a:gd name="connsiteY0" fmla="*/ 0 h 2337082"/>
              <a:gd name="connsiteX1" fmla="*/ 3232104 w 3232104"/>
              <a:gd name="connsiteY1" fmla="*/ 384892 h 2337082"/>
              <a:gd name="connsiteX0" fmla="*/ 0 w 3232104"/>
              <a:gd name="connsiteY0" fmla="*/ 0 h 2649781"/>
              <a:gd name="connsiteX1" fmla="*/ 3232104 w 3232104"/>
              <a:gd name="connsiteY1" fmla="*/ 384892 h 26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2104" h="2649781">
                <a:moveTo>
                  <a:pt x="0" y="0"/>
                </a:moveTo>
                <a:cubicBezTo>
                  <a:pt x="663136" y="3017249"/>
                  <a:pt x="2245529" y="3862855"/>
                  <a:pt x="3232104" y="3848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56364" y="3520335"/>
            <a:ext cx="2971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Arguments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1131352" y="3896227"/>
            <a:ext cx="5725353" cy="2287256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  <a:gd name="connsiteX0" fmla="*/ 0 w 3000133"/>
              <a:gd name="connsiteY0" fmla="*/ 0 h 1137209"/>
              <a:gd name="connsiteX1" fmla="*/ 3000133 w 3000133"/>
              <a:gd name="connsiteY1" fmla="*/ 1137209 h 1137209"/>
              <a:gd name="connsiteX0" fmla="*/ 119712 w 3119845"/>
              <a:gd name="connsiteY0" fmla="*/ 0 h 1137209"/>
              <a:gd name="connsiteX1" fmla="*/ 3119845 w 3119845"/>
              <a:gd name="connsiteY1" fmla="*/ 1137209 h 1137209"/>
              <a:gd name="connsiteX0" fmla="*/ 94237 w 3494850"/>
              <a:gd name="connsiteY0" fmla="*/ 0 h 1327584"/>
              <a:gd name="connsiteX1" fmla="*/ 3494850 w 3494850"/>
              <a:gd name="connsiteY1" fmla="*/ 1327584 h 1327584"/>
              <a:gd name="connsiteX0" fmla="*/ 17708 w 3418321"/>
              <a:gd name="connsiteY0" fmla="*/ 0 h 1331914"/>
              <a:gd name="connsiteX1" fmla="*/ 3418321 w 3418321"/>
              <a:gd name="connsiteY1" fmla="*/ 1327584 h 1331914"/>
              <a:gd name="connsiteX0" fmla="*/ 0 w 3400613"/>
              <a:gd name="connsiteY0" fmla="*/ 0 h 1332381"/>
              <a:gd name="connsiteX1" fmla="*/ 3400613 w 3400613"/>
              <a:gd name="connsiteY1" fmla="*/ 1327584 h 1332381"/>
              <a:gd name="connsiteX0" fmla="*/ 0 w 3291911"/>
              <a:gd name="connsiteY0" fmla="*/ 0 h 1332381"/>
              <a:gd name="connsiteX1" fmla="*/ 3291911 w 3291911"/>
              <a:gd name="connsiteY1" fmla="*/ 1327584 h 1332381"/>
              <a:gd name="connsiteX0" fmla="*/ 0 w 3291911"/>
              <a:gd name="connsiteY0" fmla="*/ 0 h 1332381"/>
              <a:gd name="connsiteX1" fmla="*/ 3291911 w 3291911"/>
              <a:gd name="connsiteY1" fmla="*/ 1327584 h 1332381"/>
              <a:gd name="connsiteX0" fmla="*/ 3706 w 3295617"/>
              <a:gd name="connsiteY0" fmla="*/ 0 h 1327584"/>
              <a:gd name="connsiteX1" fmla="*/ 3295617 w 3295617"/>
              <a:gd name="connsiteY1" fmla="*/ 1327584 h 13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5617" h="1327584">
                <a:moveTo>
                  <a:pt x="3706" y="0"/>
                </a:moveTo>
                <a:cubicBezTo>
                  <a:pt x="-15582" y="1391402"/>
                  <a:pt x="-77236" y="1324030"/>
                  <a:pt x="3295617" y="132758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72161" y="5956229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Type</a:t>
            </a:r>
          </a:p>
        </p:txBody>
      </p:sp>
    </p:spTree>
    <p:extLst>
      <p:ext uri="{BB962C8B-B14F-4D97-AF65-F5344CB8AC3E}">
        <p14:creationId xmlns:p14="http://schemas.microsoft.com/office/powerpoint/2010/main" val="4630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Art Functions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631" y="1425791"/>
            <a:ext cx="3714750" cy="46196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358" y="1425791"/>
            <a:ext cx="3133725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62" y="1425791"/>
            <a:ext cx="2962275" cy="3600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621" y="3493402"/>
            <a:ext cx="35052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Make Art Canvas – Cartesian Plane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280725" y="1256145"/>
            <a:ext cx="4979652" cy="5043055"/>
            <a:chOff x="6982691" y="1256145"/>
            <a:chExt cx="4979652" cy="50430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" t="1739" r="2843" b="1635"/>
            <a:stretch/>
          </p:blipFill>
          <p:spPr>
            <a:xfrm>
              <a:off x="6982691" y="1256145"/>
              <a:ext cx="4979652" cy="504305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7055984" y="1331884"/>
              <a:ext cx="841108" cy="88957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25308" y="2114042"/>
              <a:ext cx="1198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(0,0)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0770852" y="5115344"/>
              <a:ext cx="1191490" cy="110527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533181" y="4530569"/>
              <a:ext cx="2382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(500,500)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9501149" y="2636687"/>
              <a:ext cx="1080542" cy="113402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487579" y="2114042"/>
              <a:ext cx="2188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(250,250)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8997" y="1285704"/>
            <a:ext cx="4927058" cy="4934918"/>
            <a:chOff x="808997" y="1285704"/>
            <a:chExt cx="4927058" cy="49349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3" r="19720"/>
            <a:stretch/>
          </p:blipFill>
          <p:spPr>
            <a:xfrm>
              <a:off x="808997" y="1285704"/>
              <a:ext cx="4927058" cy="4934918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3308522" y="3770713"/>
              <a:ext cx="841108" cy="88957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77846" y="4552871"/>
              <a:ext cx="1198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(0,0)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5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Make Art – Basic and Medium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3997" y="1094427"/>
            <a:ext cx="8243523" cy="52742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" y="1491591"/>
            <a:ext cx="3862429" cy="193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" y="4414833"/>
            <a:ext cx="3839802" cy="1953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72" y="1122399"/>
            <a:ext cx="3839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 with Basic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0" y="4022414"/>
            <a:ext cx="3839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After Basic, Start </a:t>
            </a:r>
            <a:r>
              <a:rPr lang="en-US" b="1" dirty="0"/>
              <a:t>Medium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4194601"/>
      </p:ext>
    </p:extLst>
  </p:cSld>
  <p:clrMapOvr>
    <a:masterClrMapping/>
  </p:clrMapOvr>
</p:sld>
</file>

<file path=ppt/theme/theme1.xml><?xml version="1.0" encoding="utf-8"?>
<a:theme xmlns:a="http://schemas.openxmlformats.org/drawingml/2006/main" name="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 Fonts">
      <a:majorFont>
        <a:latin typeface="Lilita One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2.xml><?xml version="1.0" encoding="utf-8"?>
<a:theme xmlns:a="http://schemas.openxmlformats.org/drawingml/2006/main" name="5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3.xml><?xml version="1.0" encoding="utf-8"?>
<a:theme xmlns:a="http://schemas.openxmlformats.org/drawingml/2006/main" name="6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BTFE</Template>
  <TotalTime>2179</TotalTime>
  <Words>915</Words>
  <Application>Microsoft Office PowerPoint</Application>
  <PresentationFormat>Widescreen</PresentationFormat>
  <Paragraphs>163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Lilita One</vt:lpstr>
      <vt:lpstr>Arial</vt:lpstr>
      <vt:lpstr>Leelawadee UI</vt:lpstr>
      <vt:lpstr>Quicksand</vt:lpstr>
      <vt:lpstr>Calibri</vt:lpstr>
      <vt:lpstr>BTFE</vt:lpstr>
      <vt:lpstr>5_BTFE</vt:lpstr>
      <vt:lpstr>6_BTFE</vt:lpstr>
      <vt:lpstr>Introduction to Programing for Artists</vt:lpstr>
      <vt:lpstr>How are we doing so far?</vt:lpstr>
      <vt:lpstr>Learning Agenda – Week 3</vt:lpstr>
      <vt:lpstr>What’s MakeArt?</vt:lpstr>
      <vt:lpstr>What’s a Function?</vt:lpstr>
      <vt:lpstr>What’s a Function?</vt:lpstr>
      <vt:lpstr>Make Art Functions</vt:lpstr>
      <vt:lpstr>The Make Art Canvas – Cartesian Plane</vt:lpstr>
      <vt:lpstr>Launch Make Art – Basic and Medium</vt:lpstr>
      <vt:lpstr>Week 2 – Art Challenge (Begins)</vt:lpstr>
      <vt:lpstr>Week 3 -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Ludvik Jerabek</dc:creator>
  <cp:lastModifiedBy>Ludvik Jerabek</cp:lastModifiedBy>
  <cp:revision>128</cp:revision>
  <dcterms:created xsi:type="dcterms:W3CDTF">2016-11-13T16:40:31Z</dcterms:created>
  <dcterms:modified xsi:type="dcterms:W3CDTF">2017-02-12T16:49:23Z</dcterms:modified>
</cp:coreProperties>
</file>