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700" r:id="rId2"/>
    <p:sldMasterId id="2147483708" r:id="rId3"/>
  </p:sldMasterIdLst>
  <p:notesMasterIdLst>
    <p:notesMasterId r:id="rId21"/>
  </p:notesMasterIdLst>
  <p:sldIdLst>
    <p:sldId id="284" r:id="rId4"/>
    <p:sldId id="287" r:id="rId5"/>
    <p:sldId id="288" r:id="rId6"/>
    <p:sldId id="289" r:id="rId7"/>
    <p:sldId id="290" r:id="rId8"/>
    <p:sldId id="291" r:id="rId9"/>
    <p:sldId id="266" r:id="rId10"/>
    <p:sldId id="268" r:id="rId11"/>
    <p:sldId id="269" r:id="rId12"/>
    <p:sldId id="271" r:id="rId13"/>
    <p:sldId id="272" r:id="rId14"/>
    <p:sldId id="273" r:id="rId15"/>
    <p:sldId id="274" r:id="rId16"/>
    <p:sldId id="276" r:id="rId17"/>
    <p:sldId id="282" r:id="rId18"/>
    <p:sldId id="277" r:id="rId19"/>
    <p:sldId id="275" r:id="rId20"/>
  </p:sldIdLst>
  <p:sldSz cx="12192000" cy="6858000"/>
  <p:notesSz cx="7315200" cy="9601200"/>
  <p:embeddedFontLst>
    <p:embeddedFont>
      <p:font typeface="Lilita One" panose="02000000000000000000" pitchFamily="2" charset="0"/>
      <p:regular r:id="rId22"/>
    </p:embeddedFont>
    <p:embeddedFont>
      <p:font typeface="Leelawadee UI" panose="020B0502040204020203" pitchFamily="34" charset="-34"/>
      <p:regular r:id="rId23"/>
      <p:bold r:id="rId24"/>
    </p:embeddedFont>
    <p:embeddedFont>
      <p:font typeface="Quicksand" panose="02070303000000060000"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E40"/>
    <a:srgbClr val="56BD83"/>
    <a:srgbClr val="A5D7D7"/>
    <a:srgbClr val="EDE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6" autoAdjust="0"/>
    <p:restoredTop sz="72917" autoAdjust="0"/>
  </p:normalViewPr>
  <p:slideViewPr>
    <p:cSldViewPr snapToGrid="0">
      <p:cViewPr varScale="1">
        <p:scale>
          <a:sx n="81" d="100"/>
          <a:sy n="81" d="100"/>
        </p:scale>
        <p:origin x="208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44AFB50-E3BA-40C8-B450-23F46F065B97}" type="datetimeFigureOut">
              <a:rPr lang="en-US" smtClean="0"/>
              <a:t>2/12/2017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84FE311-1503-4A21-AB80-CE358E04CAD6}" type="slidenum">
              <a:rPr lang="en-US" smtClean="0"/>
              <a:t>‹#›</a:t>
            </a:fld>
            <a:endParaRPr lang="en-US"/>
          </a:p>
        </p:txBody>
      </p:sp>
    </p:spTree>
    <p:extLst>
      <p:ext uri="{BB962C8B-B14F-4D97-AF65-F5344CB8AC3E}">
        <p14:creationId xmlns:p14="http://schemas.microsoft.com/office/powerpoint/2010/main" val="10885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something new is exciting and joyful, however; there will be times you feel like ripping your hair out.</a:t>
            </a:r>
          </a:p>
          <a:p>
            <a:endParaRPr lang="en-US" baseline="0" dirty="0"/>
          </a:p>
          <a:p>
            <a:r>
              <a:rPr lang="en-US" baseline="0" dirty="0"/>
              <a:t>Some of you may feel disgusted or sad if and when you can’t get something to work.</a:t>
            </a:r>
          </a:p>
          <a:p>
            <a:endParaRPr lang="en-US" baseline="0" dirty="0"/>
          </a:p>
          <a:p>
            <a:r>
              <a:rPr lang="en-US" baseline="0" dirty="0"/>
              <a:t>The only emotion I would like you all to throw away is ”Fear”, during this class you have nothing to be afraid of. </a:t>
            </a:r>
          </a:p>
          <a:p>
            <a:endParaRPr lang="en-US" baseline="0" dirty="0"/>
          </a:p>
          <a:p>
            <a:r>
              <a:rPr lang="en-US" baseline="0" dirty="0"/>
              <a:t>We will be hacking and modifying things but the best part is even if we break something it’s easy to get things working again.</a:t>
            </a:r>
          </a:p>
          <a:p>
            <a:endParaRPr lang="en-US" baseline="0" dirty="0"/>
          </a:p>
          <a:p>
            <a:r>
              <a:rPr lang="en-US" b="1" baseline="0" dirty="0"/>
              <a:t>By learning what not to do, you implicitly learn the right things to do.</a:t>
            </a:r>
          </a:p>
          <a:p>
            <a:endParaRPr lang="en-US" baseline="0" dirty="0"/>
          </a:p>
          <a:p>
            <a:r>
              <a:rPr lang="en-US" baseline="0" dirty="0"/>
              <a:t>The main thing I want all of you to do is </a:t>
            </a:r>
            <a:r>
              <a:rPr lang="en-US" b="1" baseline="0" dirty="0"/>
              <a:t>learn something new and explore the wonderful world of computing. </a:t>
            </a:r>
            <a:endParaRPr lang="en-US" b="1" dirty="0"/>
          </a:p>
        </p:txBody>
      </p:sp>
      <p:sp>
        <p:nvSpPr>
          <p:cNvPr id="4" name="Slide Number Placeholder 3"/>
          <p:cNvSpPr>
            <a:spLocks noGrp="1"/>
          </p:cNvSpPr>
          <p:nvPr>
            <p:ph type="sldNum" sz="quarter" idx="10"/>
          </p:nvPr>
        </p:nvSpPr>
        <p:spPr/>
        <p:txBody>
          <a:bodyPr/>
          <a:lstStyle/>
          <a:p>
            <a:fld id="{284FE311-1503-4A21-AB80-CE358E04CAD6}" type="slidenum">
              <a:rPr lang="en-US" smtClean="0"/>
              <a:t>2</a:t>
            </a:fld>
            <a:endParaRPr lang="en-US"/>
          </a:p>
        </p:txBody>
      </p:sp>
    </p:spTree>
    <p:extLst>
      <p:ext uri="{BB962C8B-B14F-4D97-AF65-F5344CB8AC3E}">
        <p14:creationId xmlns:p14="http://schemas.microsoft.com/office/powerpoint/2010/main" val="159688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
            </a:r>
            <a:r>
              <a:rPr lang="en-US" dirty="0" err="1"/>
              <a:t>Dword</a:t>
            </a:r>
            <a:r>
              <a:rPr lang="en-US" dirty="0"/>
              <a:t>(32bit)</a:t>
            </a:r>
            <a:r>
              <a:rPr lang="en-US" baseline="0" dirty="0"/>
              <a:t> and Qword (64bit)</a:t>
            </a:r>
          </a:p>
          <a:p>
            <a:r>
              <a:rPr lang="en-US" baseline="0" dirty="0"/>
              <a:t>Double Word and Quad Word</a:t>
            </a:r>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12</a:t>
            </a:fld>
            <a:endParaRPr lang="en-US"/>
          </a:p>
        </p:txBody>
      </p:sp>
    </p:spTree>
    <p:extLst>
      <p:ext uri="{BB962C8B-B14F-4D97-AF65-F5344CB8AC3E}">
        <p14:creationId xmlns:p14="http://schemas.microsoft.com/office/powerpoint/2010/main" val="111382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ok to ignore</a:t>
            </a:r>
            <a:r>
              <a:rPr lang="en-US" baseline="0" dirty="0"/>
              <a:t> the “Base 16” or Hex column.</a:t>
            </a:r>
          </a:p>
          <a:p>
            <a:endParaRPr lang="en-US" baseline="0" dirty="0"/>
          </a:p>
          <a:p>
            <a:r>
              <a:rPr lang="en-US" baseline="0" dirty="0"/>
              <a:t>What is the largest decimal number we can represent in 4 bits? Answer: 15</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84FE311-1503-4A21-AB80-CE358E04CAD6}" type="slidenum">
              <a:rPr lang="en-US" smtClean="0"/>
              <a:t>13</a:t>
            </a:fld>
            <a:endParaRPr lang="en-US"/>
          </a:p>
        </p:txBody>
      </p:sp>
    </p:spTree>
    <p:extLst>
      <p:ext uri="{BB962C8B-B14F-4D97-AF65-F5344CB8AC3E}">
        <p14:creationId xmlns:p14="http://schemas.microsoft.com/office/powerpoint/2010/main" val="146226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Start at 0 and increment the binary number once for each student. </a:t>
            </a:r>
          </a:p>
          <a:p>
            <a:endParaRPr lang="en-US" baseline="0" dirty="0"/>
          </a:p>
          <a:p>
            <a:r>
              <a:rPr lang="en-US" baseline="0" dirty="0"/>
              <a:t>Show them how to get the decimal value from the binary value </a:t>
            </a:r>
            <a:r>
              <a:rPr lang="en-US" baseline="0" dirty="0" err="1"/>
              <a:t>eg</a:t>
            </a:r>
            <a:r>
              <a:rPr lang="en-US" baseline="0" dirty="0"/>
              <a:t>. 101 is 5</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84FE311-1503-4A21-AB80-CE358E04CAD6}" type="slidenum">
              <a:rPr lang="en-US" smtClean="0"/>
              <a:t>14</a:t>
            </a:fld>
            <a:endParaRPr lang="en-US"/>
          </a:p>
        </p:txBody>
      </p:sp>
    </p:spTree>
    <p:extLst>
      <p:ext uri="{BB962C8B-B14F-4D97-AF65-F5344CB8AC3E}">
        <p14:creationId xmlns:p14="http://schemas.microsoft.com/office/powerpoint/2010/main" val="272514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Secret Message:</a:t>
            </a:r>
            <a:r>
              <a:rPr lang="en-US" baseline="0" dirty="0"/>
              <a:t> </a:t>
            </a:r>
            <a:r>
              <a:rPr lang="en-US" dirty="0"/>
              <a:t>God Is Good!</a:t>
            </a:r>
          </a:p>
        </p:txBody>
      </p:sp>
      <p:sp>
        <p:nvSpPr>
          <p:cNvPr id="4" name="Slide Number Placeholder 3"/>
          <p:cNvSpPr>
            <a:spLocks noGrp="1"/>
          </p:cNvSpPr>
          <p:nvPr>
            <p:ph type="sldNum" sz="quarter" idx="10"/>
          </p:nvPr>
        </p:nvSpPr>
        <p:spPr/>
        <p:txBody>
          <a:bodyPr/>
          <a:lstStyle/>
          <a:p>
            <a:fld id="{284FE311-1503-4A21-AB80-CE358E04CAD6}" type="slidenum">
              <a:rPr lang="en-US" smtClean="0"/>
              <a:t>15</a:t>
            </a:fld>
            <a:endParaRPr lang="en-US"/>
          </a:p>
        </p:txBody>
      </p:sp>
    </p:spTree>
    <p:extLst>
      <p:ext uri="{BB962C8B-B14F-4D97-AF65-F5344CB8AC3E}">
        <p14:creationId xmlns:p14="http://schemas.microsoft.com/office/powerpoint/2010/main" val="107686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Secret Message:</a:t>
            </a:r>
            <a:r>
              <a:rPr lang="en-US" baseline="0" dirty="0"/>
              <a:t> </a:t>
            </a:r>
            <a:r>
              <a:rPr lang="en-US" dirty="0"/>
              <a:t>God Is Good!</a:t>
            </a:r>
          </a:p>
          <a:p>
            <a:endParaRPr lang="en-US" dirty="0"/>
          </a:p>
          <a:p>
            <a:r>
              <a:rPr lang="en-US" dirty="0"/>
              <a:t>This can be changed to whatever the instructor wants.</a:t>
            </a:r>
          </a:p>
        </p:txBody>
      </p:sp>
      <p:sp>
        <p:nvSpPr>
          <p:cNvPr id="4" name="Slide Number Placeholder 3"/>
          <p:cNvSpPr>
            <a:spLocks noGrp="1"/>
          </p:cNvSpPr>
          <p:nvPr>
            <p:ph type="sldNum" sz="quarter" idx="10"/>
          </p:nvPr>
        </p:nvSpPr>
        <p:spPr/>
        <p:txBody>
          <a:bodyPr/>
          <a:lstStyle/>
          <a:p>
            <a:fld id="{284FE311-1503-4A21-AB80-CE358E04CAD6}" type="slidenum">
              <a:rPr lang="en-US" smtClean="0"/>
              <a:t>16</a:t>
            </a:fld>
            <a:endParaRPr lang="en-US"/>
          </a:p>
        </p:txBody>
      </p:sp>
    </p:spTree>
    <p:extLst>
      <p:ext uri="{BB962C8B-B14F-4D97-AF65-F5344CB8AC3E}">
        <p14:creationId xmlns:p14="http://schemas.microsoft.com/office/powerpoint/2010/main" val="173581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17</a:t>
            </a:fld>
            <a:endParaRPr lang="en-US"/>
          </a:p>
        </p:txBody>
      </p:sp>
    </p:spTree>
    <p:extLst>
      <p:ext uri="{BB962C8B-B14F-4D97-AF65-F5344CB8AC3E}">
        <p14:creationId xmlns:p14="http://schemas.microsoft.com/office/powerpoint/2010/main" val="338323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3</a:t>
            </a:fld>
            <a:endParaRPr lang="en-US"/>
          </a:p>
        </p:txBody>
      </p:sp>
    </p:spTree>
    <p:extLst>
      <p:ext uri="{BB962C8B-B14F-4D97-AF65-F5344CB8AC3E}">
        <p14:creationId xmlns:p14="http://schemas.microsoft.com/office/powerpoint/2010/main" val="377970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a:t>
            </a:r>
            <a:r>
              <a:rPr lang="en-US" baseline="0" dirty="0"/>
              <a:t> if they know the difference between General Purpose Computer vs. Embedded System.</a:t>
            </a:r>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4</a:t>
            </a:fld>
            <a:endParaRPr lang="en-US"/>
          </a:p>
        </p:txBody>
      </p:sp>
    </p:spTree>
    <p:extLst>
      <p:ext uri="{BB962C8B-B14F-4D97-AF65-F5344CB8AC3E}">
        <p14:creationId xmlns:p14="http://schemas.microsoft.com/office/powerpoint/2010/main" val="42636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to list</a:t>
            </a:r>
            <a:r>
              <a:rPr lang="en-US" baseline="0" dirty="0"/>
              <a:t> output devices and in put devices.</a:t>
            </a:r>
          </a:p>
          <a:p>
            <a:endParaRPr lang="en-US" baseline="0" dirty="0"/>
          </a:p>
          <a:p>
            <a:r>
              <a:rPr lang="en-US" baseline="0" dirty="0"/>
              <a:t>Ask them what a USB hard drive is? Input or Output? Both?</a:t>
            </a:r>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6</a:t>
            </a:fld>
            <a:endParaRPr lang="en-US"/>
          </a:p>
        </p:txBody>
      </p:sp>
    </p:spTree>
    <p:extLst>
      <p:ext uri="{BB962C8B-B14F-4D97-AF65-F5344CB8AC3E}">
        <p14:creationId xmlns:p14="http://schemas.microsoft.com/office/powerpoint/2010/main" val="425727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7</a:t>
            </a:fld>
            <a:endParaRPr lang="en-US"/>
          </a:p>
        </p:txBody>
      </p:sp>
    </p:spTree>
    <p:extLst>
      <p:ext uri="{BB962C8B-B14F-4D97-AF65-F5344CB8AC3E}">
        <p14:creationId xmlns:p14="http://schemas.microsoft.com/office/powerpoint/2010/main" val="302673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8</a:t>
            </a:fld>
            <a:endParaRPr lang="en-US"/>
          </a:p>
        </p:txBody>
      </p:sp>
    </p:spTree>
    <p:extLst>
      <p:ext uri="{BB962C8B-B14F-4D97-AF65-F5344CB8AC3E}">
        <p14:creationId xmlns:p14="http://schemas.microsoft.com/office/powerpoint/2010/main" val="243626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numeric</a:t>
            </a:r>
            <a:r>
              <a:rPr lang="en-US" baseline="0" dirty="0"/>
              <a:t> codes are stored in “Base 2” or binary.</a:t>
            </a:r>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9</a:t>
            </a:fld>
            <a:endParaRPr lang="en-US"/>
          </a:p>
        </p:txBody>
      </p:sp>
    </p:spTree>
    <p:extLst>
      <p:ext uri="{BB962C8B-B14F-4D97-AF65-F5344CB8AC3E}">
        <p14:creationId xmlns:p14="http://schemas.microsoft.com/office/powerpoint/2010/main" val="48246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10</a:t>
            </a:fld>
            <a:endParaRPr lang="en-US"/>
          </a:p>
        </p:txBody>
      </p:sp>
    </p:spTree>
    <p:extLst>
      <p:ext uri="{BB962C8B-B14F-4D97-AF65-F5344CB8AC3E}">
        <p14:creationId xmlns:p14="http://schemas.microsoft.com/office/powerpoint/2010/main" val="203649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10 because naturally</a:t>
            </a:r>
            <a:r>
              <a:rPr lang="en-US" baseline="0" dirty="0"/>
              <a:t> humans have 10 fingers.</a:t>
            </a:r>
          </a:p>
          <a:p>
            <a:endParaRPr lang="en-US" baseline="0" dirty="0"/>
          </a:p>
          <a:p>
            <a:r>
              <a:rPr lang="en-US" baseline="0" dirty="0"/>
              <a:t>Base 2 is used for computers because the number system best describes digital circuits “on” or “off”</a:t>
            </a:r>
          </a:p>
          <a:p>
            <a:endParaRPr lang="en-US" baseline="0" dirty="0"/>
          </a:p>
          <a:p>
            <a:r>
              <a:rPr lang="en-US" baseline="0" dirty="0"/>
              <a:t>Base 16 is often used to represent binary data to make it more readable for humans.</a:t>
            </a:r>
          </a:p>
          <a:p>
            <a:r>
              <a:rPr lang="en-US" baseline="0" dirty="0"/>
              <a:t>0,1,2,3,4,5,6,7,8,9,10,A,B,C,D,E,F</a:t>
            </a:r>
          </a:p>
          <a:p>
            <a:endParaRPr lang="en-US" dirty="0"/>
          </a:p>
        </p:txBody>
      </p:sp>
      <p:sp>
        <p:nvSpPr>
          <p:cNvPr id="4" name="Slide Number Placeholder 3"/>
          <p:cNvSpPr>
            <a:spLocks noGrp="1"/>
          </p:cNvSpPr>
          <p:nvPr>
            <p:ph type="sldNum" sz="quarter" idx="10"/>
          </p:nvPr>
        </p:nvSpPr>
        <p:spPr/>
        <p:txBody>
          <a:bodyPr/>
          <a:lstStyle/>
          <a:p>
            <a:fld id="{284FE311-1503-4A21-AB80-CE358E04CAD6}" type="slidenum">
              <a:rPr lang="en-US" smtClean="0"/>
              <a:t>11</a:t>
            </a:fld>
            <a:endParaRPr lang="en-US"/>
          </a:p>
        </p:txBody>
      </p:sp>
    </p:spTree>
    <p:extLst>
      <p:ext uri="{BB962C8B-B14F-4D97-AF65-F5344CB8AC3E}">
        <p14:creationId xmlns:p14="http://schemas.microsoft.com/office/powerpoint/2010/main" val="62928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050"/>
            <a:ext cx="9144000" cy="160278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7291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1"/>
            </a:lvl1pPr>
          </a:lstStyle>
          <a:p>
            <a:fld id="{4BBE443F-36B1-854F-A0B6-1C5D1CBF6ED2}"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37635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960387"/>
            <a:ext cx="10515600" cy="1806212"/>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935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1"/>
            </a:lvl1pPr>
          </a:lstStyle>
          <a:p>
            <a:fld id="{FB2941C7-50F2-E74D-9B5F-BE6CF088FFD1}"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16605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Content Placeholder 2"/>
          <p:cNvSpPr>
            <a:spLocks noGrp="1"/>
          </p:cNvSpPr>
          <p:nvPr>
            <p:ph sz="half" idx="1"/>
          </p:nvPr>
        </p:nvSpPr>
        <p:spPr>
          <a:xfrm>
            <a:off x="838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vl1pPr>
          </a:lstStyle>
          <a:p>
            <a:fld id="{5AD1A74F-53D9-4840-8A8B-8330AB69FD21}" type="datetime1">
              <a:rPr lang="en-US" smtClean="0"/>
              <a:t>2/12/2017</a:t>
            </a:fld>
            <a:endParaRPr lang="en-US"/>
          </a:p>
        </p:txBody>
      </p:sp>
      <p:sp>
        <p:nvSpPr>
          <p:cNvPr id="6" name="Footer Placeholder 5"/>
          <p:cNvSpPr>
            <a:spLocks noGrp="1"/>
          </p:cNvSpPr>
          <p:nvPr>
            <p:ph type="ftr" sz="quarter" idx="11"/>
          </p:nvPr>
        </p:nvSpPr>
        <p:spPr/>
        <p:txBody>
          <a:bodyPr/>
          <a:lstStyle>
            <a:lvl1pPr>
              <a:defRPr b="1"/>
            </a:lvl1pPr>
          </a:lstStyle>
          <a:p>
            <a:r>
              <a:rPr lang="en-US"/>
              <a:t>Introduction to Raspberry Pi and Kano</a:t>
            </a:r>
          </a:p>
        </p:txBody>
      </p:sp>
      <p:sp>
        <p:nvSpPr>
          <p:cNvPr id="7" name="Slide Number Placeholder 6"/>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34118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86968"/>
          </a:xfrm>
        </p:spPr>
        <p:txBody>
          <a:bodyPr/>
          <a:lstStyle/>
          <a:p>
            <a:r>
              <a:rPr lang="en-US" dirty="0"/>
              <a:t>Click to edit Master title style</a:t>
            </a:r>
          </a:p>
        </p:txBody>
      </p:sp>
      <p:sp>
        <p:nvSpPr>
          <p:cNvPr id="3" name="Text Placeholder 2"/>
          <p:cNvSpPr>
            <a:spLocks noGrp="1"/>
          </p:cNvSpPr>
          <p:nvPr>
            <p:ph type="body" idx="1"/>
          </p:nvPr>
        </p:nvSpPr>
        <p:spPr>
          <a:xfrm>
            <a:off x="839788" y="11985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022472"/>
            <a:ext cx="5157787" cy="40909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985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22472"/>
            <a:ext cx="5183188" cy="4090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vl1pPr>
          </a:lstStyle>
          <a:p>
            <a:fld id="{397BBF98-8B6E-8441-B38D-023371ECC388}" type="datetime1">
              <a:rPr lang="en-US" smtClean="0"/>
              <a:t>2/12/2017</a:t>
            </a:fld>
            <a:endParaRPr lang="en-US"/>
          </a:p>
        </p:txBody>
      </p:sp>
      <p:sp>
        <p:nvSpPr>
          <p:cNvPr id="8" name="Footer Placeholder 7"/>
          <p:cNvSpPr>
            <a:spLocks noGrp="1"/>
          </p:cNvSpPr>
          <p:nvPr>
            <p:ph type="ftr" sz="quarter" idx="11"/>
          </p:nvPr>
        </p:nvSpPr>
        <p:spPr/>
        <p:txBody>
          <a:bodyPr/>
          <a:lstStyle>
            <a:lvl1pPr>
              <a:defRPr b="1"/>
            </a:lvl1pPr>
          </a:lstStyle>
          <a:p>
            <a:r>
              <a:rPr lang="en-US"/>
              <a:t>Introduction to Raspberry Pi and Kano</a:t>
            </a:r>
          </a:p>
        </p:txBody>
      </p:sp>
      <p:sp>
        <p:nvSpPr>
          <p:cNvPr id="9" name="Slide Number Placeholder 8"/>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19848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b="1"/>
            </a:lvl1pPr>
          </a:lstStyle>
          <a:p>
            <a:fld id="{F45C7E44-0A39-0040-B490-3551CD73FE2B}" type="datetime1">
              <a:rPr lang="en-US" smtClean="0"/>
              <a:t>2/12/2017</a:t>
            </a:fld>
            <a:endParaRPr lang="en-US"/>
          </a:p>
        </p:txBody>
      </p:sp>
      <p:sp>
        <p:nvSpPr>
          <p:cNvPr id="4" name="Footer Placeholder 3"/>
          <p:cNvSpPr>
            <a:spLocks noGrp="1"/>
          </p:cNvSpPr>
          <p:nvPr>
            <p:ph type="ftr" sz="quarter" idx="11"/>
          </p:nvPr>
        </p:nvSpPr>
        <p:spPr/>
        <p:txBody>
          <a:bodyPr/>
          <a:lstStyle>
            <a:lvl1pPr>
              <a:defRPr b="1"/>
            </a:lvl1pPr>
          </a:lstStyle>
          <a:p>
            <a:r>
              <a:rPr lang="en-US"/>
              <a:t>Introduction to Raspberry Pi and Kano</a:t>
            </a:r>
          </a:p>
        </p:txBody>
      </p:sp>
      <p:sp>
        <p:nvSpPr>
          <p:cNvPr id="5" name="Slide Number Placeholder 4"/>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36216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fld id="{1C9473BF-C40B-4743-9C99-AA192C0E639C}" type="datetime1">
              <a:rPr lang="en-US" smtClean="0"/>
              <a:t>2/12/2017</a:t>
            </a:fld>
            <a:endParaRPr lang="en-US"/>
          </a:p>
        </p:txBody>
      </p:sp>
      <p:sp>
        <p:nvSpPr>
          <p:cNvPr id="3" name="Footer Placeholder 2"/>
          <p:cNvSpPr>
            <a:spLocks noGrp="1"/>
          </p:cNvSpPr>
          <p:nvPr>
            <p:ph type="ftr" sz="quarter" idx="11"/>
          </p:nvPr>
        </p:nvSpPr>
        <p:spPr/>
        <p:txBody>
          <a:bodyPr/>
          <a:lstStyle>
            <a:lvl1pPr>
              <a:defRPr b="1"/>
            </a:lvl1pPr>
          </a:lstStyle>
          <a:p>
            <a:r>
              <a:rPr lang="en-US"/>
              <a:t>Introduction to Raspberry Pi and Kano</a:t>
            </a:r>
          </a:p>
        </p:txBody>
      </p:sp>
      <p:sp>
        <p:nvSpPr>
          <p:cNvPr id="4" name="Slide Number Placeholder 3"/>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71276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050"/>
            <a:ext cx="9144000" cy="160278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7291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1"/>
            </a:lvl1pPr>
          </a:lstStyle>
          <a:p>
            <a:fld id="{2D0F0192-A1F8-DA4C-9FD9-FA56223ED28D}"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79133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696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fld id="{CB993ACD-9278-FB49-B0AE-B75F4FBB8149}"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3444318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960387"/>
            <a:ext cx="10515600" cy="1806212"/>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935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1"/>
            </a:lvl1pPr>
          </a:lstStyle>
          <a:p>
            <a:fld id="{4792B066-4D45-1A4B-A471-2392431E6141}"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827815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Content Placeholder 2"/>
          <p:cNvSpPr>
            <a:spLocks noGrp="1"/>
          </p:cNvSpPr>
          <p:nvPr>
            <p:ph sz="half" idx="1"/>
          </p:nvPr>
        </p:nvSpPr>
        <p:spPr>
          <a:xfrm>
            <a:off x="838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vl1pPr>
          </a:lstStyle>
          <a:p>
            <a:fld id="{F5464B9E-7F34-DC4D-B1A0-568579972D48}" type="datetime1">
              <a:rPr lang="en-US" smtClean="0"/>
              <a:t>2/12/2017</a:t>
            </a:fld>
            <a:endParaRPr lang="en-US"/>
          </a:p>
        </p:txBody>
      </p:sp>
      <p:sp>
        <p:nvSpPr>
          <p:cNvPr id="6" name="Footer Placeholder 5"/>
          <p:cNvSpPr>
            <a:spLocks noGrp="1"/>
          </p:cNvSpPr>
          <p:nvPr>
            <p:ph type="ftr" sz="quarter" idx="11"/>
          </p:nvPr>
        </p:nvSpPr>
        <p:spPr/>
        <p:txBody>
          <a:bodyPr/>
          <a:lstStyle>
            <a:lvl1pPr>
              <a:defRPr b="1"/>
            </a:lvl1pPr>
          </a:lstStyle>
          <a:p>
            <a:r>
              <a:rPr lang="en-US"/>
              <a:t>Introduction to Raspberry Pi and Kano</a:t>
            </a:r>
          </a:p>
        </p:txBody>
      </p:sp>
      <p:sp>
        <p:nvSpPr>
          <p:cNvPr id="7" name="Slide Number Placeholder 6"/>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39647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86968"/>
          </a:xfrm>
        </p:spPr>
        <p:txBody>
          <a:bodyPr/>
          <a:lstStyle/>
          <a:p>
            <a:r>
              <a:rPr lang="en-US" dirty="0"/>
              <a:t>Click to edit Master title style</a:t>
            </a:r>
          </a:p>
        </p:txBody>
      </p:sp>
      <p:sp>
        <p:nvSpPr>
          <p:cNvPr id="3" name="Text Placeholder 2"/>
          <p:cNvSpPr>
            <a:spLocks noGrp="1"/>
          </p:cNvSpPr>
          <p:nvPr>
            <p:ph type="body" idx="1"/>
          </p:nvPr>
        </p:nvSpPr>
        <p:spPr>
          <a:xfrm>
            <a:off x="839788" y="11985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022472"/>
            <a:ext cx="5157787" cy="40909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985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22472"/>
            <a:ext cx="5183188" cy="4090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vl1pPr>
          </a:lstStyle>
          <a:p>
            <a:fld id="{4CFCB4D8-2095-8146-91D4-5E3DCF05659A}" type="datetime1">
              <a:rPr lang="en-US" smtClean="0"/>
              <a:t>2/12/2017</a:t>
            </a:fld>
            <a:endParaRPr lang="en-US"/>
          </a:p>
        </p:txBody>
      </p:sp>
      <p:sp>
        <p:nvSpPr>
          <p:cNvPr id="8" name="Footer Placeholder 7"/>
          <p:cNvSpPr>
            <a:spLocks noGrp="1"/>
          </p:cNvSpPr>
          <p:nvPr>
            <p:ph type="ftr" sz="quarter" idx="11"/>
          </p:nvPr>
        </p:nvSpPr>
        <p:spPr/>
        <p:txBody>
          <a:bodyPr/>
          <a:lstStyle>
            <a:lvl1pPr>
              <a:defRPr b="1"/>
            </a:lvl1pPr>
          </a:lstStyle>
          <a:p>
            <a:r>
              <a:rPr lang="en-US"/>
              <a:t>Introduction to Raspberry Pi and Kano</a:t>
            </a:r>
          </a:p>
        </p:txBody>
      </p:sp>
      <p:sp>
        <p:nvSpPr>
          <p:cNvPr id="9" name="Slide Number Placeholder 8"/>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38573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696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fld id="{E5FAB317-6B6E-8843-9627-73FE741EE602}"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360605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b="1"/>
            </a:lvl1pPr>
          </a:lstStyle>
          <a:p>
            <a:fld id="{AA344C24-FE5D-2E44-8C98-57BC59FD4276}" type="datetime1">
              <a:rPr lang="en-US" smtClean="0"/>
              <a:t>2/12/2017</a:t>
            </a:fld>
            <a:endParaRPr lang="en-US"/>
          </a:p>
        </p:txBody>
      </p:sp>
      <p:sp>
        <p:nvSpPr>
          <p:cNvPr id="4" name="Footer Placeholder 3"/>
          <p:cNvSpPr>
            <a:spLocks noGrp="1"/>
          </p:cNvSpPr>
          <p:nvPr>
            <p:ph type="ftr" sz="quarter" idx="11"/>
          </p:nvPr>
        </p:nvSpPr>
        <p:spPr/>
        <p:txBody>
          <a:bodyPr/>
          <a:lstStyle>
            <a:lvl1pPr>
              <a:defRPr b="1"/>
            </a:lvl1pPr>
          </a:lstStyle>
          <a:p>
            <a:r>
              <a:rPr lang="en-US"/>
              <a:t>Introduction to Raspberry Pi and Kano</a:t>
            </a:r>
          </a:p>
        </p:txBody>
      </p:sp>
      <p:sp>
        <p:nvSpPr>
          <p:cNvPr id="5" name="Slide Number Placeholder 4"/>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42584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fld id="{757B65B5-F85F-6948-908C-9329BB171B86}" type="datetime1">
              <a:rPr lang="en-US" smtClean="0"/>
              <a:t>2/12/2017</a:t>
            </a:fld>
            <a:endParaRPr lang="en-US"/>
          </a:p>
        </p:txBody>
      </p:sp>
      <p:sp>
        <p:nvSpPr>
          <p:cNvPr id="3" name="Footer Placeholder 2"/>
          <p:cNvSpPr>
            <a:spLocks noGrp="1"/>
          </p:cNvSpPr>
          <p:nvPr>
            <p:ph type="ftr" sz="quarter" idx="11"/>
          </p:nvPr>
        </p:nvSpPr>
        <p:spPr/>
        <p:txBody>
          <a:bodyPr/>
          <a:lstStyle>
            <a:lvl1pPr>
              <a:defRPr b="1"/>
            </a:lvl1pPr>
          </a:lstStyle>
          <a:p>
            <a:r>
              <a:rPr lang="en-US"/>
              <a:t>Introduction to Raspberry Pi and Kano</a:t>
            </a:r>
          </a:p>
        </p:txBody>
      </p:sp>
      <p:sp>
        <p:nvSpPr>
          <p:cNvPr id="4" name="Slide Number Placeholder 3"/>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386239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960387"/>
            <a:ext cx="10515600" cy="1806212"/>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7935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1"/>
            </a:lvl1pPr>
          </a:lstStyle>
          <a:p>
            <a:fld id="{B70DC968-C359-3E41-B538-7DE41FADEC53}"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37103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Content Placeholder 2"/>
          <p:cNvSpPr>
            <a:spLocks noGrp="1"/>
          </p:cNvSpPr>
          <p:nvPr>
            <p:ph sz="half" idx="1"/>
          </p:nvPr>
        </p:nvSpPr>
        <p:spPr>
          <a:xfrm>
            <a:off x="838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27667"/>
            <a:ext cx="5181600" cy="4809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vl1pPr>
          </a:lstStyle>
          <a:p>
            <a:fld id="{9A4D06E3-277A-0042-9F9E-701B9130FE13}" type="datetime1">
              <a:rPr lang="en-US" smtClean="0"/>
              <a:t>2/12/2017</a:t>
            </a:fld>
            <a:endParaRPr lang="en-US"/>
          </a:p>
        </p:txBody>
      </p:sp>
      <p:sp>
        <p:nvSpPr>
          <p:cNvPr id="6" name="Footer Placeholder 5"/>
          <p:cNvSpPr>
            <a:spLocks noGrp="1"/>
          </p:cNvSpPr>
          <p:nvPr>
            <p:ph type="ftr" sz="quarter" idx="11"/>
          </p:nvPr>
        </p:nvSpPr>
        <p:spPr/>
        <p:txBody>
          <a:bodyPr/>
          <a:lstStyle>
            <a:lvl1pPr>
              <a:defRPr b="1"/>
            </a:lvl1pPr>
          </a:lstStyle>
          <a:p>
            <a:r>
              <a:rPr lang="en-US"/>
              <a:t>Introduction to Raspberry Pi and Kano</a:t>
            </a:r>
          </a:p>
        </p:txBody>
      </p:sp>
      <p:sp>
        <p:nvSpPr>
          <p:cNvPr id="7" name="Slide Number Placeholder 6"/>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67355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86968"/>
          </a:xfrm>
        </p:spPr>
        <p:txBody>
          <a:bodyPr/>
          <a:lstStyle/>
          <a:p>
            <a:r>
              <a:rPr lang="en-US" dirty="0"/>
              <a:t>Click to edit Master title style</a:t>
            </a:r>
          </a:p>
        </p:txBody>
      </p:sp>
      <p:sp>
        <p:nvSpPr>
          <p:cNvPr id="3" name="Text Placeholder 2"/>
          <p:cNvSpPr>
            <a:spLocks noGrp="1"/>
          </p:cNvSpPr>
          <p:nvPr>
            <p:ph type="body" idx="1"/>
          </p:nvPr>
        </p:nvSpPr>
        <p:spPr>
          <a:xfrm>
            <a:off x="839788" y="11985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022472"/>
            <a:ext cx="5157787" cy="40909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985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22472"/>
            <a:ext cx="5183188" cy="4090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vl1pPr>
          </a:lstStyle>
          <a:p>
            <a:fld id="{86A8EB3B-584D-AB4F-9FAF-B417BBA23FF7}" type="datetime1">
              <a:rPr lang="en-US" smtClean="0"/>
              <a:t>2/12/2017</a:t>
            </a:fld>
            <a:endParaRPr lang="en-US"/>
          </a:p>
        </p:txBody>
      </p:sp>
      <p:sp>
        <p:nvSpPr>
          <p:cNvPr id="8" name="Footer Placeholder 7"/>
          <p:cNvSpPr>
            <a:spLocks noGrp="1"/>
          </p:cNvSpPr>
          <p:nvPr>
            <p:ph type="ftr" sz="quarter" idx="11"/>
          </p:nvPr>
        </p:nvSpPr>
        <p:spPr/>
        <p:txBody>
          <a:bodyPr/>
          <a:lstStyle>
            <a:lvl1pPr>
              <a:defRPr b="1"/>
            </a:lvl1pPr>
          </a:lstStyle>
          <a:p>
            <a:r>
              <a:rPr lang="en-US"/>
              <a:t>Introduction to Raspberry Pi and Kano</a:t>
            </a:r>
          </a:p>
        </p:txBody>
      </p:sp>
      <p:sp>
        <p:nvSpPr>
          <p:cNvPr id="9" name="Slide Number Placeholder 8"/>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4641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6968"/>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b="1"/>
            </a:lvl1pPr>
          </a:lstStyle>
          <a:p>
            <a:fld id="{B9B01446-D433-5244-BF2B-C3782749F25F}" type="datetime1">
              <a:rPr lang="en-US" smtClean="0"/>
              <a:t>2/12/2017</a:t>
            </a:fld>
            <a:endParaRPr lang="en-US"/>
          </a:p>
        </p:txBody>
      </p:sp>
      <p:sp>
        <p:nvSpPr>
          <p:cNvPr id="4" name="Footer Placeholder 3"/>
          <p:cNvSpPr>
            <a:spLocks noGrp="1"/>
          </p:cNvSpPr>
          <p:nvPr>
            <p:ph type="ftr" sz="quarter" idx="11"/>
          </p:nvPr>
        </p:nvSpPr>
        <p:spPr/>
        <p:txBody>
          <a:bodyPr/>
          <a:lstStyle>
            <a:lvl1pPr>
              <a:defRPr b="1"/>
            </a:lvl1pPr>
          </a:lstStyle>
          <a:p>
            <a:r>
              <a:rPr lang="en-US"/>
              <a:t>Introduction to Raspberry Pi and Kano</a:t>
            </a:r>
          </a:p>
        </p:txBody>
      </p:sp>
      <p:sp>
        <p:nvSpPr>
          <p:cNvPr id="5" name="Slide Number Placeholder 4"/>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319392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fld id="{AF806B4F-48B6-BE48-A857-3E467497BF56}" type="datetime1">
              <a:rPr lang="en-US" smtClean="0"/>
              <a:t>2/12/2017</a:t>
            </a:fld>
            <a:endParaRPr lang="en-US"/>
          </a:p>
        </p:txBody>
      </p:sp>
      <p:sp>
        <p:nvSpPr>
          <p:cNvPr id="3" name="Footer Placeholder 2"/>
          <p:cNvSpPr>
            <a:spLocks noGrp="1"/>
          </p:cNvSpPr>
          <p:nvPr>
            <p:ph type="ftr" sz="quarter" idx="11"/>
          </p:nvPr>
        </p:nvSpPr>
        <p:spPr/>
        <p:txBody>
          <a:bodyPr/>
          <a:lstStyle>
            <a:lvl1pPr>
              <a:defRPr b="1"/>
            </a:lvl1pPr>
          </a:lstStyle>
          <a:p>
            <a:r>
              <a:rPr lang="en-US"/>
              <a:t>Introduction to Raspberry Pi and Kano</a:t>
            </a:r>
          </a:p>
        </p:txBody>
      </p:sp>
      <p:sp>
        <p:nvSpPr>
          <p:cNvPr id="4" name="Slide Number Placeholder 3"/>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170254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050"/>
            <a:ext cx="9144000" cy="160278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7291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1"/>
            </a:lvl1pPr>
          </a:lstStyle>
          <a:p>
            <a:fld id="{686B2A88-E750-DF44-B273-E3480636288A}"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8385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696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vl1pPr>
          </a:lstStyle>
          <a:p>
            <a:fld id="{95DB43B6-DEB1-E847-9CE7-D3484F9691CC}" type="datetime1">
              <a:rPr lang="en-US" smtClean="0"/>
              <a:t>2/12/2017</a:t>
            </a:fld>
            <a:endParaRPr lang="en-US"/>
          </a:p>
        </p:txBody>
      </p:sp>
      <p:sp>
        <p:nvSpPr>
          <p:cNvPr id="5" name="Footer Placeholder 4"/>
          <p:cNvSpPr>
            <a:spLocks noGrp="1"/>
          </p:cNvSpPr>
          <p:nvPr>
            <p:ph type="ftr" sz="quarter" idx="11"/>
          </p:nvPr>
        </p:nvSpPr>
        <p:spPr/>
        <p:txBody>
          <a:bodyPr/>
          <a:lstStyle>
            <a:lvl1pPr>
              <a:defRPr b="1"/>
            </a:lvl1pPr>
          </a:lstStyle>
          <a:p>
            <a:r>
              <a:rPr lang="en-US"/>
              <a:t>Introduction to Raspberry Pi and Kano</a:t>
            </a:r>
          </a:p>
        </p:txBody>
      </p:sp>
      <p:sp>
        <p:nvSpPr>
          <p:cNvPr id="6" name="Slide Number Placeholder 5"/>
          <p:cNvSpPr>
            <a:spLocks noGrp="1"/>
          </p:cNvSpPr>
          <p:nvPr>
            <p:ph type="sldNum" sz="quarter" idx="12"/>
          </p:nvPr>
        </p:nvSpPr>
        <p:spPr/>
        <p:txBody>
          <a:bodyPr/>
          <a:lstStyle>
            <a:lvl1pPr>
              <a:defRPr b="1"/>
            </a:lvl1pPr>
          </a:lstStyle>
          <a:p>
            <a:fld id="{EE8421C6-A685-4B1F-90C7-BBE43F0A507A}" type="slidenum">
              <a:rPr lang="en-US" smtClean="0"/>
              <a:t>‹#›</a:t>
            </a:fld>
            <a:endParaRPr lang="en-US"/>
          </a:p>
        </p:txBody>
      </p:sp>
    </p:spTree>
    <p:extLst>
      <p:ext uri="{BB962C8B-B14F-4D97-AF65-F5344CB8AC3E}">
        <p14:creationId xmlns:p14="http://schemas.microsoft.com/office/powerpoint/2010/main" val="255129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gif"/><Relationship Id="rId4" Type="http://schemas.openxmlformats.org/officeDocument/2006/relationships/slideLayout" Target="../slideLayouts/slideLayout1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tile tx="0" ty="0" sx="50000" sy="5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3644"/>
            <a:ext cx="12192000" cy="914400"/>
          </a:xfrm>
          <a:prstGeom prst="rect">
            <a:avLst/>
          </a:prstGeom>
          <a:blipFill dpi="0" rotWithShape="1">
            <a:blip r:embed="rId10"/>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00800"/>
            <a:ext cx="12192000" cy="457200"/>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0"/>
            <a:ext cx="10515600" cy="8905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197095"/>
            <a:ext cx="10515600" cy="483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46838"/>
            <a:ext cx="2743200" cy="365125"/>
          </a:xfrm>
          <a:prstGeom prst="rect">
            <a:avLst/>
          </a:prstGeom>
        </p:spPr>
        <p:txBody>
          <a:bodyPr vert="horz" lIns="91440" tIns="45720" rIns="91440" bIns="45720" rtlCol="0" anchor="ctr"/>
          <a:lstStyle>
            <a:lvl1pPr algn="l">
              <a:defRPr sz="1200">
                <a:solidFill>
                  <a:schemeClr val="bg1"/>
                </a:solidFill>
                <a:latin typeface="Quicksand" panose="02070303000000060000" pitchFamily="18" charset="0"/>
              </a:defRPr>
            </a:lvl1pPr>
          </a:lstStyle>
          <a:p>
            <a:fld id="{36C60CC5-B94E-2F48-9E4A-35BCE39AAC76}" type="datetime1">
              <a:rPr lang="en-US" smtClean="0"/>
              <a:t>2/12/2017</a:t>
            </a:fld>
            <a:endParaRPr lang="en-US"/>
          </a:p>
        </p:txBody>
      </p:sp>
      <p:sp>
        <p:nvSpPr>
          <p:cNvPr id="5" name="Footer Placeholder 4"/>
          <p:cNvSpPr>
            <a:spLocks noGrp="1"/>
          </p:cNvSpPr>
          <p:nvPr>
            <p:ph type="ftr" sz="quarter" idx="3"/>
          </p:nvPr>
        </p:nvSpPr>
        <p:spPr>
          <a:xfrm>
            <a:off x="4038600" y="6446838"/>
            <a:ext cx="4114800" cy="365125"/>
          </a:xfrm>
          <a:prstGeom prst="rect">
            <a:avLst/>
          </a:prstGeom>
        </p:spPr>
        <p:txBody>
          <a:bodyPr vert="horz" lIns="91440" tIns="45720" rIns="91440" bIns="45720" rtlCol="0" anchor="ctr"/>
          <a:lstStyle>
            <a:lvl1pPr algn="ctr">
              <a:defRPr sz="1200">
                <a:solidFill>
                  <a:schemeClr val="bg1"/>
                </a:solidFill>
                <a:latin typeface="Quicksand" panose="02070303000000060000" pitchFamily="18" charset="0"/>
              </a:defRPr>
            </a:lvl1pPr>
          </a:lstStyle>
          <a:p>
            <a:r>
              <a:rPr lang="en-US"/>
              <a:t>Introduction to Raspberry Pi and Kano</a:t>
            </a:r>
          </a:p>
        </p:txBody>
      </p:sp>
      <p:sp>
        <p:nvSpPr>
          <p:cNvPr id="6" name="Slide Number Placeholder 5"/>
          <p:cNvSpPr>
            <a:spLocks noGrp="1"/>
          </p:cNvSpPr>
          <p:nvPr>
            <p:ph type="sldNum" sz="quarter" idx="4"/>
          </p:nvPr>
        </p:nvSpPr>
        <p:spPr>
          <a:xfrm>
            <a:off x="8610600" y="6446838"/>
            <a:ext cx="2743200" cy="365125"/>
          </a:xfrm>
          <a:prstGeom prst="rect">
            <a:avLst/>
          </a:prstGeom>
        </p:spPr>
        <p:txBody>
          <a:bodyPr vert="horz" lIns="91440" tIns="45720" rIns="91440" bIns="45720" rtlCol="0" anchor="ctr"/>
          <a:lstStyle>
            <a:lvl1pPr algn="r">
              <a:defRPr sz="1200">
                <a:solidFill>
                  <a:schemeClr val="bg1"/>
                </a:solidFill>
                <a:latin typeface="Quicksand" panose="02070303000000060000" pitchFamily="18" charset="0"/>
              </a:defRPr>
            </a:lvl1pPr>
          </a:lstStyle>
          <a:p>
            <a:fld id="{EE8421C6-A685-4B1F-90C7-BBE43F0A507A}" type="slidenum">
              <a:rPr lang="en-US" smtClean="0"/>
              <a:t>‹#›</a:t>
            </a:fld>
            <a:endParaRPr lang="en-US"/>
          </a:p>
        </p:txBody>
      </p:sp>
      <p:sp>
        <p:nvSpPr>
          <p:cNvPr id="27" name="Rectangle 26"/>
          <p:cNvSpPr/>
          <p:nvPr/>
        </p:nvSpPr>
        <p:spPr>
          <a:xfrm>
            <a:off x="188572" y="282695"/>
            <a:ext cx="542101" cy="536144"/>
          </a:xfrm>
          <a:prstGeom prst="rect">
            <a:avLst/>
          </a:prstGeom>
          <a:blipFill dpi="0" rotWithShape="0">
            <a:blip r:embed="rId11">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55625"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322678"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89731" y="282695"/>
            <a:ext cx="542101" cy="536144"/>
          </a:xfrm>
          <a:prstGeom prst="rect">
            <a:avLst/>
          </a:prstGeom>
          <a:blipFill dpi="0" rotWithShape="0">
            <a:blip r:embed="rId11">
              <a:duotone>
                <a:prstClr val="black"/>
                <a:schemeClr val="accent4">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13005"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80058"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447111"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898997"/>
            <a:ext cx="12192000" cy="15086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392934"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0459987"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450314"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517367"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1584420"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07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914400" rtl="0" eaLnBrk="1" latinLnBrk="0" hangingPunct="1">
        <a:lnSpc>
          <a:spcPct val="90000"/>
        </a:lnSpc>
        <a:spcBef>
          <a:spcPct val="0"/>
        </a:spcBef>
        <a:buNone/>
        <a:defRPr sz="4400" kern="1200">
          <a:solidFill>
            <a:srgbClr val="66CC33"/>
          </a:solidFill>
          <a:latin typeface="Lilita On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Quicksand" panose="02070303000000060000" pitchFamily="18" charset="0"/>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Quicksand" panose="02070303000000060000" pitchFamily="18" charset="0"/>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Quicksand" panose="02070303000000060000" pitchFamily="18" charset="0"/>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tile tx="0" ty="0" sx="50000" sy="5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914400"/>
          </a:xfrm>
          <a:prstGeom prst="rect">
            <a:avLst/>
          </a:prstGeom>
          <a:blipFill dpi="0" rotWithShape="1">
            <a:blip r:embed="rId10"/>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00800"/>
            <a:ext cx="12192000" cy="457200"/>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0"/>
            <a:ext cx="10515600" cy="8905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197095"/>
            <a:ext cx="10515600" cy="483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46838"/>
            <a:ext cx="2743200" cy="365125"/>
          </a:xfrm>
          <a:prstGeom prst="rect">
            <a:avLst/>
          </a:prstGeom>
        </p:spPr>
        <p:txBody>
          <a:bodyPr vert="horz" lIns="91440" tIns="45720" rIns="91440" bIns="45720" rtlCol="0" anchor="ctr"/>
          <a:lstStyle>
            <a:lvl1pPr algn="l">
              <a:defRPr sz="1200">
                <a:solidFill>
                  <a:schemeClr val="bg1"/>
                </a:solidFill>
                <a:latin typeface="Quicksand" panose="02070303000000060000" pitchFamily="18" charset="0"/>
              </a:defRPr>
            </a:lvl1pPr>
          </a:lstStyle>
          <a:p>
            <a:fld id="{32A069C1-C7FC-6B4F-812C-57DBC75A90D2}" type="datetime1">
              <a:rPr lang="en-US" smtClean="0"/>
              <a:t>2/12/2017</a:t>
            </a:fld>
            <a:endParaRPr lang="en-US"/>
          </a:p>
        </p:txBody>
      </p:sp>
      <p:sp>
        <p:nvSpPr>
          <p:cNvPr id="5" name="Footer Placeholder 4"/>
          <p:cNvSpPr>
            <a:spLocks noGrp="1"/>
          </p:cNvSpPr>
          <p:nvPr>
            <p:ph type="ftr" sz="quarter" idx="3"/>
          </p:nvPr>
        </p:nvSpPr>
        <p:spPr>
          <a:xfrm>
            <a:off x="4038600" y="6446838"/>
            <a:ext cx="4114800" cy="365125"/>
          </a:xfrm>
          <a:prstGeom prst="rect">
            <a:avLst/>
          </a:prstGeom>
        </p:spPr>
        <p:txBody>
          <a:bodyPr vert="horz" lIns="91440" tIns="45720" rIns="91440" bIns="45720" rtlCol="0" anchor="ctr"/>
          <a:lstStyle>
            <a:lvl1pPr algn="ctr">
              <a:defRPr sz="1200">
                <a:solidFill>
                  <a:schemeClr val="bg1"/>
                </a:solidFill>
                <a:latin typeface="Quicksand" panose="02070303000000060000" pitchFamily="18" charset="0"/>
              </a:defRPr>
            </a:lvl1pPr>
          </a:lstStyle>
          <a:p>
            <a:r>
              <a:rPr lang="en-US"/>
              <a:t>Introduction to Raspberry Pi and Kano</a:t>
            </a:r>
          </a:p>
        </p:txBody>
      </p:sp>
      <p:sp>
        <p:nvSpPr>
          <p:cNvPr id="6" name="Slide Number Placeholder 5"/>
          <p:cNvSpPr>
            <a:spLocks noGrp="1"/>
          </p:cNvSpPr>
          <p:nvPr>
            <p:ph type="sldNum" sz="quarter" idx="4"/>
          </p:nvPr>
        </p:nvSpPr>
        <p:spPr>
          <a:xfrm>
            <a:off x="8610600" y="6446838"/>
            <a:ext cx="2743200" cy="365125"/>
          </a:xfrm>
          <a:prstGeom prst="rect">
            <a:avLst/>
          </a:prstGeom>
        </p:spPr>
        <p:txBody>
          <a:bodyPr vert="horz" lIns="91440" tIns="45720" rIns="91440" bIns="45720" rtlCol="0" anchor="ctr"/>
          <a:lstStyle>
            <a:lvl1pPr algn="r">
              <a:defRPr sz="1200">
                <a:solidFill>
                  <a:schemeClr val="bg1"/>
                </a:solidFill>
                <a:latin typeface="Quicksand" panose="02070303000000060000" pitchFamily="18" charset="0"/>
              </a:defRPr>
            </a:lvl1pPr>
          </a:lstStyle>
          <a:p>
            <a:fld id="{EE8421C6-A685-4B1F-90C7-BBE43F0A507A}" type="slidenum">
              <a:rPr lang="en-US" smtClean="0"/>
              <a:t>‹#›</a:t>
            </a:fld>
            <a:endParaRPr lang="en-US"/>
          </a:p>
        </p:txBody>
      </p:sp>
      <p:sp>
        <p:nvSpPr>
          <p:cNvPr id="27" name="Rectangle 26"/>
          <p:cNvSpPr/>
          <p:nvPr/>
        </p:nvSpPr>
        <p:spPr>
          <a:xfrm>
            <a:off x="188572" y="282695"/>
            <a:ext cx="542101" cy="536144"/>
          </a:xfrm>
          <a:prstGeom prst="rect">
            <a:avLst/>
          </a:prstGeom>
          <a:blipFill dpi="0" rotWithShape="0">
            <a:blip r:embed="rId11">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55625"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322678"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89731" y="282695"/>
            <a:ext cx="542101" cy="536144"/>
          </a:xfrm>
          <a:prstGeom prst="rect">
            <a:avLst/>
          </a:prstGeom>
          <a:blipFill dpi="0" rotWithShape="0">
            <a:blip r:embed="rId11">
              <a:duotone>
                <a:prstClr val="black"/>
                <a:schemeClr val="accent4">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13005"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80058"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447111"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898997"/>
            <a:ext cx="12192000" cy="15086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392934"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0459987"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450314"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517367"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1584420"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7121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dt="0"/>
  <p:txStyles>
    <p:titleStyle>
      <a:lvl1pPr algn="l" defTabSz="914400" rtl="0" eaLnBrk="1" latinLnBrk="0" hangingPunct="1">
        <a:lnSpc>
          <a:spcPct val="90000"/>
        </a:lnSpc>
        <a:spcBef>
          <a:spcPct val="0"/>
        </a:spcBef>
        <a:buNone/>
        <a:defRPr sz="4400" kern="1200">
          <a:solidFill>
            <a:srgbClr val="33C7C7"/>
          </a:solidFill>
          <a:latin typeface="Lilita On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Quicksand" panose="02070303000000060000" pitchFamily="18" charset="0"/>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Quicksand" panose="02070303000000060000" pitchFamily="18" charset="0"/>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Quicksand" panose="02070303000000060000" pitchFamily="18" charset="0"/>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tile tx="0" ty="0" sx="50000" sy="5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914400"/>
          </a:xfrm>
          <a:prstGeom prst="rect">
            <a:avLst/>
          </a:prstGeom>
          <a:blipFill dpi="0" rotWithShape="1">
            <a:blip r:embed="rId10"/>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00800"/>
            <a:ext cx="12192000" cy="457200"/>
          </a:xfrm>
          <a:prstGeom prst="rect">
            <a:avLst/>
          </a:pr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0"/>
            <a:ext cx="10515600" cy="8905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197095"/>
            <a:ext cx="10515600" cy="483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46838"/>
            <a:ext cx="2743200" cy="365125"/>
          </a:xfrm>
          <a:prstGeom prst="rect">
            <a:avLst/>
          </a:prstGeom>
        </p:spPr>
        <p:txBody>
          <a:bodyPr vert="horz" lIns="91440" tIns="45720" rIns="91440" bIns="45720" rtlCol="0" anchor="ctr"/>
          <a:lstStyle>
            <a:lvl1pPr algn="l">
              <a:defRPr sz="1200">
                <a:solidFill>
                  <a:schemeClr val="bg1"/>
                </a:solidFill>
                <a:latin typeface="Quicksand" panose="02070303000000060000" pitchFamily="18" charset="0"/>
              </a:defRPr>
            </a:lvl1pPr>
          </a:lstStyle>
          <a:p>
            <a:fld id="{8EDF80F3-35AA-D44A-BE0F-1093757CEFE4}" type="datetime1">
              <a:rPr lang="en-US" smtClean="0"/>
              <a:t>2/12/2017</a:t>
            </a:fld>
            <a:endParaRPr lang="en-US"/>
          </a:p>
        </p:txBody>
      </p:sp>
      <p:sp>
        <p:nvSpPr>
          <p:cNvPr id="5" name="Footer Placeholder 4"/>
          <p:cNvSpPr>
            <a:spLocks noGrp="1"/>
          </p:cNvSpPr>
          <p:nvPr>
            <p:ph type="ftr" sz="quarter" idx="3"/>
          </p:nvPr>
        </p:nvSpPr>
        <p:spPr>
          <a:xfrm>
            <a:off x="4038600" y="6446838"/>
            <a:ext cx="4114800" cy="365125"/>
          </a:xfrm>
          <a:prstGeom prst="rect">
            <a:avLst/>
          </a:prstGeom>
        </p:spPr>
        <p:txBody>
          <a:bodyPr vert="horz" lIns="91440" tIns="45720" rIns="91440" bIns="45720" rtlCol="0" anchor="ctr"/>
          <a:lstStyle>
            <a:lvl1pPr algn="ctr">
              <a:defRPr sz="1200">
                <a:solidFill>
                  <a:schemeClr val="bg1"/>
                </a:solidFill>
                <a:latin typeface="Quicksand" panose="02070303000000060000" pitchFamily="18" charset="0"/>
              </a:defRPr>
            </a:lvl1pPr>
          </a:lstStyle>
          <a:p>
            <a:r>
              <a:rPr lang="en-US"/>
              <a:t>Introduction to Raspberry Pi and Kano</a:t>
            </a:r>
          </a:p>
        </p:txBody>
      </p:sp>
      <p:sp>
        <p:nvSpPr>
          <p:cNvPr id="6" name="Slide Number Placeholder 5"/>
          <p:cNvSpPr>
            <a:spLocks noGrp="1"/>
          </p:cNvSpPr>
          <p:nvPr>
            <p:ph type="sldNum" sz="quarter" idx="4"/>
          </p:nvPr>
        </p:nvSpPr>
        <p:spPr>
          <a:xfrm>
            <a:off x="8610600" y="6446838"/>
            <a:ext cx="2743200" cy="365125"/>
          </a:xfrm>
          <a:prstGeom prst="rect">
            <a:avLst/>
          </a:prstGeom>
        </p:spPr>
        <p:txBody>
          <a:bodyPr vert="horz" lIns="91440" tIns="45720" rIns="91440" bIns="45720" rtlCol="0" anchor="ctr"/>
          <a:lstStyle>
            <a:lvl1pPr algn="r">
              <a:defRPr sz="1200">
                <a:solidFill>
                  <a:schemeClr val="bg1"/>
                </a:solidFill>
                <a:latin typeface="Quicksand" panose="02070303000000060000" pitchFamily="18" charset="0"/>
              </a:defRPr>
            </a:lvl1pPr>
          </a:lstStyle>
          <a:p>
            <a:fld id="{EE8421C6-A685-4B1F-90C7-BBE43F0A507A}" type="slidenum">
              <a:rPr lang="en-US" smtClean="0"/>
              <a:t>‹#›</a:t>
            </a:fld>
            <a:endParaRPr lang="en-US"/>
          </a:p>
        </p:txBody>
      </p:sp>
      <p:sp>
        <p:nvSpPr>
          <p:cNvPr id="27" name="Rectangle 26"/>
          <p:cNvSpPr/>
          <p:nvPr/>
        </p:nvSpPr>
        <p:spPr>
          <a:xfrm>
            <a:off x="188572" y="282695"/>
            <a:ext cx="542101" cy="536144"/>
          </a:xfrm>
          <a:prstGeom prst="rect">
            <a:avLst/>
          </a:prstGeom>
          <a:blipFill dpi="0" rotWithShape="0">
            <a:blip r:embed="rId11">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55625"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322678"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89731" y="282695"/>
            <a:ext cx="542101" cy="536144"/>
          </a:xfrm>
          <a:prstGeom prst="rect">
            <a:avLst/>
          </a:prstGeom>
          <a:blipFill dpi="0" rotWithShape="0">
            <a:blip r:embed="rId11">
              <a:duotone>
                <a:prstClr val="black"/>
                <a:schemeClr val="accent4">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13005"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80058"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447111"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898997"/>
            <a:ext cx="12192000" cy="15086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392934" y="282695"/>
            <a:ext cx="542101" cy="536144"/>
          </a:xfrm>
          <a:prstGeom prst="rect">
            <a:avLst/>
          </a:prstGeom>
          <a:blipFill dpi="0" rotWithShape="0">
            <a:blip r:embed="rId11">
              <a:duotone>
                <a:prstClr val="black"/>
                <a:schemeClr val="accent1">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0459987" y="282695"/>
            <a:ext cx="542101" cy="536144"/>
          </a:xfrm>
          <a:prstGeom prst="rect">
            <a:avLst/>
          </a:prstGeom>
          <a:blipFill dpi="0" rotWithShape="0">
            <a:blip r:embed="rId11">
              <a:duotone>
                <a:prstClr val="black"/>
                <a:schemeClr val="tx2">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450314" y="115274"/>
            <a:ext cx="360289" cy="331694"/>
          </a:xfrm>
          <a:prstGeom prst="rect">
            <a:avLst/>
          </a:prstGeom>
          <a:blipFill dpi="0">
            <a:blip r:embed="rId1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517367" y="117680"/>
            <a:ext cx="360289" cy="331694"/>
          </a:xfrm>
          <a:prstGeom prst="rect">
            <a:avLst/>
          </a:prstGeom>
          <a:blipFill dpi="0">
            <a:blip r:embed="rId12">
              <a:duotone>
                <a:prstClr val="black"/>
                <a:srgbClr val="7030A0">
                  <a:tint val="45000"/>
                  <a:satMod val="400000"/>
                </a:srgb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1584420" y="115024"/>
            <a:ext cx="360289" cy="331694"/>
          </a:xfrm>
          <a:prstGeom prst="rect">
            <a:avLst/>
          </a:prstGeom>
          <a:blipFill dpi="0">
            <a:blip r:embed="rId12">
              <a:duotone>
                <a:prstClr val="black"/>
                <a:schemeClr val="accent6">
                  <a:tint val="45000"/>
                  <a:satMod val="400000"/>
                </a:schemeClr>
              </a:duotone>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8531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dt="0"/>
  <p:txStyles>
    <p:titleStyle>
      <a:lvl1pPr algn="l" defTabSz="914400" rtl="0" eaLnBrk="1" latinLnBrk="0" hangingPunct="1">
        <a:lnSpc>
          <a:spcPct val="90000"/>
        </a:lnSpc>
        <a:spcBef>
          <a:spcPct val="0"/>
        </a:spcBef>
        <a:buNone/>
        <a:defRPr sz="4400" kern="1200">
          <a:solidFill>
            <a:srgbClr val="FF9900"/>
          </a:solidFill>
          <a:latin typeface="Lilita On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Quicksand" panose="02070303000000060000" pitchFamily="18" charset="0"/>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Quicksand" panose="02070303000000060000" pitchFamily="18" charset="0"/>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Quicksand" panose="02070303000000060000" pitchFamily="18" charset="0"/>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Quicksand" panose="02070303000000060000" pitchFamily="18" charset="0"/>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050"/>
            <a:ext cx="9144000" cy="1602786"/>
          </a:xfrm>
        </p:spPr>
        <p:txBody>
          <a:bodyPr>
            <a:normAutofit fontScale="90000"/>
          </a:bodyPr>
          <a:lstStyle/>
          <a:p>
            <a:r>
              <a:rPr lang="en-US" dirty="0"/>
              <a:t>Introduction </a:t>
            </a:r>
            <a:br>
              <a:rPr lang="en-US" dirty="0"/>
            </a:br>
            <a:r>
              <a:rPr lang="en-US" dirty="0"/>
              <a:t>to</a:t>
            </a:r>
            <a:br>
              <a:rPr lang="en-US" dirty="0"/>
            </a:br>
            <a:r>
              <a:rPr lang="en-US" dirty="0"/>
              <a:t>Computer Systems</a:t>
            </a:r>
          </a:p>
        </p:txBody>
      </p:sp>
    </p:spTree>
    <p:extLst>
      <p:ext uri="{BB962C8B-B14F-4D97-AF65-F5344CB8AC3E}">
        <p14:creationId xmlns:p14="http://schemas.microsoft.com/office/powerpoint/2010/main" val="282129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Byte out of Data</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10</a:t>
            </a:fld>
            <a:endParaRPr lang="en-US"/>
          </a:p>
        </p:txBody>
      </p:sp>
      <p:sp>
        <p:nvSpPr>
          <p:cNvPr id="10" name="Rounded Rectangular Callout 6"/>
          <p:cNvSpPr/>
          <p:nvPr/>
        </p:nvSpPr>
        <p:spPr>
          <a:xfrm rot="5400000">
            <a:off x="4858067" y="-1319708"/>
            <a:ext cx="1786589" cy="6985998"/>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9355461">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1534420" y="9355461"/>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9B76A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9572A4"/>
              </a:solidFill>
              <a:latin typeface="Quicksand" charset="0"/>
              <a:ea typeface="Quicksand" charset="0"/>
              <a:cs typeface="Quicksand" charset="0"/>
            </a:endParaRPr>
          </a:p>
        </p:txBody>
      </p:sp>
      <p:sp>
        <p:nvSpPr>
          <p:cNvPr id="11" name="TextBox 10"/>
          <p:cNvSpPr txBox="1"/>
          <p:nvPr/>
        </p:nvSpPr>
        <p:spPr>
          <a:xfrm>
            <a:off x="3189249" y="1455199"/>
            <a:ext cx="6133172" cy="1384995"/>
          </a:xfrm>
          <a:prstGeom prst="rect">
            <a:avLst/>
          </a:prstGeom>
          <a:noFill/>
          <a:ln>
            <a:noFill/>
          </a:ln>
        </p:spPr>
        <p:txBody>
          <a:bodyPr wrap="square" rtlCol="0">
            <a:spAutoFit/>
          </a:bodyPr>
          <a:lstStyle/>
          <a:p>
            <a:r>
              <a:rPr lang="en-US" sz="2800" b="1" dirty="0">
                <a:solidFill>
                  <a:srgbClr val="9B76A7"/>
                </a:solidFill>
                <a:latin typeface="Quicksand" charset="0"/>
                <a:ea typeface="Quicksand" charset="0"/>
                <a:cs typeface="Quicksand" charset="0"/>
              </a:rPr>
              <a:t> Gulp! “</a:t>
            </a:r>
            <a:r>
              <a:rPr lang="en-US" sz="2800" b="1" dirty="0">
                <a:solidFill>
                  <a:srgbClr val="FFC000"/>
                </a:solidFill>
                <a:latin typeface="Quicksand" charset="0"/>
                <a:ea typeface="Quicksand" charset="0"/>
                <a:cs typeface="Quicksand" charset="0"/>
              </a:rPr>
              <a:t>Numeric Codes</a:t>
            </a:r>
            <a:r>
              <a:rPr lang="en-US" sz="2800" b="1" dirty="0">
                <a:solidFill>
                  <a:srgbClr val="9B76A7"/>
                </a:solidFill>
                <a:latin typeface="Quicksand" charset="0"/>
                <a:ea typeface="Quicksand" charset="0"/>
                <a:cs typeface="Quicksand" charset="0"/>
              </a:rPr>
              <a:t>” sounds scary. I am not a math whiz like Albert Einstein or </a:t>
            </a:r>
            <a:r>
              <a:rPr lang="en-US" sz="2800" b="1" u="sng" dirty="0">
                <a:solidFill>
                  <a:srgbClr val="9B76A7"/>
                </a:solidFill>
                <a:latin typeface="Quicksand" charset="0"/>
                <a:ea typeface="Quicksand" charset="0"/>
                <a:cs typeface="Quicksand" charset="0"/>
              </a:rPr>
              <a:t>Allen Turing</a:t>
            </a:r>
            <a:r>
              <a:rPr lang="en-US" sz="2800" b="1" dirty="0">
                <a:solidFill>
                  <a:srgbClr val="9B76A7"/>
                </a:solidFill>
                <a:latin typeface="Quicksand" charset="0"/>
                <a:ea typeface="Quicksand" charset="0"/>
                <a:cs typeface="Quicksand"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5" y="1134619"/>
            <a:ext cx="2302065" cy="5183312"/>
          </a:xfrm>
          <a:prstGeom prst="rect">
            <a:avLst/>
          </a:prstGeom>
          <a:effectLst>
            <a:outerShdw blurRad="76200" dist="76200" dir="17280000" sy="23000" kx="1200000" algn="br" rotWithShape="0">
              <a:prstClr val="black">
                <a:alpha val="2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3061" y="1968112"/>
            <a:ext cx="1929647" cy="4349819"/>
          </a:xfrm>
          <a:prstGeom prst="rect">
            <a:avLst/>
          </a:prstGeom>
          <a:effectLst>
            <a:outerShdw blurRad="76200" dist="241300" dir="17640000" sy="23000" kx="1200000" algn="br" rotWithShape="0">
              <a:prstClr val="black">
                <a:alpha val="20000"/>
              </a:prstClr>
            </a:outerShdw>
          </a:effectLst>
        </p:spPr>
      </p:pic>
      <p:sp>
        <p:nvSpPr>
          <p:cNvPr id="12" name="Rounded Rectangular Callout 6"/>
          <p:cNvSpPr/>
          <p:nvPr/>
        </p:nvSpPr>
        <p:spPr>
          <a:xfrm rot="16200000" flipH="1">
            <a:off x="4892549" y="509292"/>
            <a:ext cx="2882691" cy="8430326"/>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 name="connsiteX0" fmla="*/ 92501 w 5305634"/>
              <a:gd name="connsiteY0" fmla="*/ 868873 h 10258146"/>
              <a:gd name="connsiteX1" fmla="*/ 961374 w 5305634"/>
              <a:gd name="connsiteY1" fmla="*/ 0 h 10258146"/>
              <a:gd name="connsiteX2" fmla="*/ 961357 w 5305634"/>
              <a:gd name="connsiteY2" fmla="*/ 0 h 10258146"/>
              <a:gd name="connsiteX3" fmla="*/ 961357 w 5305634"/>
              <a:gd name="connsiteY3" fmla="*/ 0 h 10258146"/>
              <a:gd name="connsiteX4" fmla="*/ 2264640 w 5305634"/>
              <a:gd name="connsiteY4" fmla="*/ 0 h 10258146"/>
              <a:gd name="connsiteX5" fmla="*/ 4436761 w 5305634"/>
              <a:gd name="connsiteY5" fmla="*/ 0 h 10258146"/>
              <a:gd name="connsiteX6" fmla="*/ 5305634 w 5305634"/>
              <a:gd name="connsiteY6" fmla="*/ 868873 h 10258146"/>
              <a:gd name="connsiteX7" fmla="*/ 5305634 w 5305634"/>
              <a:gd name="connsiteY7" fmla="*/ 4793704 h 10258146"/>
              <a:gd name="connsiteX8" fmla="*/ 5305634 w 5305634"/>
              <a:gd name="connsiteY8" fmla="*/ 4793704 h 10258146"/>
              <a:gd name="connsiteX9" fmla="*/ 5305634 w 5305634"/>
              <a:gd name="connsiteY9" fmla="*/ 6848148 h 10258146"/>
              <a:gd name="connsiteX10" fmla="*/ 5305634 w 5305634"/>
              <a:gd name="connsiteY10" fmla="*/ 7348905 h 10258146"/>
              <a:gd name="connsiteX11" fmla="*/ 4436761 w 5305634"/>
              <a:gd name="connsiteY11" fmla="*/ 8217778 h 10258146"/>
              <a:gd name="connsiteX12" fmla="*/ 1655042 w 5305634"/>
              <a:gd name="connsiteY12" fmla="*/ 8207268 h 10258146"/>
              <a:gd name="connsiteX13" fmla="*/ 0 w 5305634"/>
              <a:gd name="connsiteY13" fmla="*/ 10258146 h 10258146"/>
              <a:gd name="connsiteX14" fmla="*/ 961357 w 5305634"/>
              <a:gd name="connsiteY14" fmla="*/ 8217778 h 10258146"/>
              <a:gd name="connsiteX15" fmla="*/ 961374 w 5305634"/>
              <a:gd name="connsiteY15" fmla="*/ 8217778 h 10258146"/>
              <a:gd name="connsiteX16" fmla="*/ 92501 w 5305634"/>
              <a:gd name="connsiteY16" fmla="*/ 7348905 h 10258146"/>
              <a:gd name="connsiteX17" fmla="*/ 92501 w 5305634"/>
              <a:gd name="connsiteY17" fmla="*/ 6848148 h 10258146"/>
              <a:gd name="connsiteX18" fmla="*/ 92501 w 5305634"/>
              <a:gd name="connsiteY18" fmla="*/ 4793704 h 10258146"/>
              <a:gd name="connsiteX19" fmla="*/ 92501 w 5305634"/>
              <a:gd name="connsiteY19" fmla="*/ 4793704 h 10258146"/>
              <a:gd name="connsiteX20" fmla="*/ 92501 w 5305634"/>
              <a:gd name="connsiteY20" fmla="*/ 868873 h 10258146"/>
              <a:gd name="connsiteX0" fmla="*/ 3053498 w 8266631"/>
              <a:gd name="connsiteY0" fmla="*/ 868873 h 10196950"/>
              <a:gd name="connsiteX1" fmla="*/ 3922371 w 8266631"/>
              <a:gd name="connsiteY1" fmla="*/ 0 h 10196950"/>
              <a:gd name="connsiteX2" fmla="*/ 3922354 w 8266631"/>
              <a:gd name="connsiteY2" fmla="*/ 0 h 10196950"/>
              <a:gd name="connsiteX3" fmla="*/ 3922354 w 8266631"/>
              <a:gd name="connsiteY3" fmla="*/ 0 h 10196950"/>
              <a:gd name="connsiteX4" fmla="*/ 5225637 w 8266631"/>
              <a:gd name="connsiteY4" fmla="*/ 0 h 10196950"/>
              <a:gd name="connsiteX5" fmla="*/ 7397758 w 8266631"/>
              <a:gd name="connsiteY5" fmla="*/ 0 h 10196950"/>
              <a:gd name="connsiteX6" fmla="*/ 8266631 w 8266631"/>
              <a:gd name="connsiteY6" fmla="*/ 868873 h 10196950"/>
              <a:gd name="connsiteX7" fmla="*/ 8266631 w 8266631"/>
              <a:gd name="connsiteY7" fmla="*/ 4793704 h 10196950"/>
              <a:gd name="connsiteX8" fmla="*/ 8266631 w 8266631"/>
              <a:gd name="connsiteY8" fmla="*/ 4793704 h 10196950"/>
              <a:gd name="connsiteX9" fmla="*/ 8266631 w 8266631"/>
              <a:gd name="connsiteY9" fmla="*/ 6848148 h 10196950"/>
              <a:gd name="connsiteX10" fmla="*/ 8266631 w 8266631"/>
              <a:gd name="connsiteY10" fmla="*/ 7348905 h 10196950"/>
              <a:gd name="connsiteX11" fmla="*/ 7397758 w 8266631"/>
              <a:gd name="connsiteY11" fmla="*/ 8217778 h 10196950"/>
              <a:gd name="connsiteX12" fmla="*/ 4616039 w 8266631"/>
              <a:gd name="connsiteY12" fmla="*/ 8207268 h 10196950"/>
              <a:gd name="connsiteX13" fmla="*/ -1 w 8266631"/>
              <a:gd name="connsiteY13" fmla="*/ 10196950 h 10196950"/>
              <a:gd name="connsiteX14" fmla="*/ 3922354 w 8266631"/>
              <a:gd name="connsiteY14" fmla="*/ 8217778 h 10196950"/>
              <a:gd name="connsiteX15" fmla="*/ 3922371 w 8266631"/>
              <a:gd name="connsiteY15" fmla="*/ 8217778 h 10196950"/>
              <a:gd name="connsiteX16" fmla="*/ 3053498 w 8266631"/>
              <a:gd name="connsiteY16" fmla="*/ 7348905 h 10196950"/>
              <a:gd name="connsiteX17" fmla="*/ 3053498 w 8266631"/>
              <a:gd name="connsiteY17" fmla="*/ 6848148 h 10196950"/>
              <a:gd name="connsiteX18" fmla="*/ 3053498 w 8266631"/>
              <a:gd name="connsiteY18" fmla="*/ 4793704 h 10196950"/>
              <a:gd name="connsiteX19" fmla="*/ 3053498 w 8266631"/>
              <a:gd name="connsiteY19" fmla="*/ 4793704 h 10196950"/>
              <a:gd name="connsiteX20" fmla="*/ 3053498 w 8266631"/>
              <a:gd name="connsiteY20" fmla="*/ 868873 h 10196950"/>
              <a:gd name="connsiteX0" fmla="*/ 0 w 5213133"/>
              <a:gd name="connsiteY0" fmla="*/ 868873 h 10243487"/>
              <a:gd name="connsiteX1" fmla="*/ 868873 w 5213133"/>
              <a:gd name="connsiteY1" fmla="*/ 0 h 10243487"/>
              <a:gd name="connsiteX2" fmla="*/ 868856 w 5213133"/>
              <a:gd name="connsiteY2" fmla="*/ 0 h 10243487"/>
              <a:gd name="connsiteX3" fmla="*/ 868856 w 5213133"/>
              <a:gd name="connsiteY3" fmla="*/ 0 h 10243487"/>
              <a:gd name="connsiteX4" fmla="*/ 2172139 w 5213133"/>
              <a:gd name="connsiteY4" fmla="*/ 0 h 10243487"/>
              <a:gd name="connsiteX5" fmla="*/ 4344260 w 5213133"/>
              <a:gd name="connsiteY5" fmla="*/ 0 h 10243487"/>
              <a:gd name="connsiteX6" fmla="*/ 5213133 w 5213133"/>
              <a:gd name="connsiteY6" fmla="*/ 868873 h 10243487"/>
              <a:gd name="connsiteX7" fmla="*/ 5213133 w 5213133"/>
              <a:gd name="connsiteY7" fmla="*/ 4793704 h 10243487"/>
              <a:gd name="connsiteX8" fmla="*/ 5213133 w 5213133"/>
              <a:gd name="connsiteY8" fmla="*/ 4793704 h 10243487"/>
              <a:gd name="connsiteX9" fmla="*/ 5213133 w 5213133"/>
              <a:gd name="connsiteY9" fmla="*/ 6848148 h 10243487"/>
              <a:gd name="connsiteX10" fmla="*/ 5213133 w 5213133"/>
              <a:gd name="connsiteY10" fmla="*/ 7348905 h 10243487"/>
              <a:gd name="connsiteX11" fmla="*/ 4344260 w 5213133"/>
              <a:gd name="connsiteY11" fmla="*/ 8217778 h 10243487"/>
              <a:gd name="connsiteX12" fmla="*/ 1562541 w 5213133"/>
              <a:gd name="connsiteY12" fmla="*/ 8207268 h 10243487"/>
              <a:gd name="connsiteX13" fmla="*/ 52088 w 5213133"/>
              <a:gd name="connsiteY13" fmla="*/ 10243487 h 10243487"/>
              <a:gd name="connsiteX14" fmla="*/ 868856 w 5213133"/>
              <a:gd name="connsiteY14" fmla="*/ 8217778 h 10243487"/>
              <a:gd name="connsiteX15" fmla="*/ 868873 w 5213133"/>
              <a:gd name="connsiteY15" fmla="*/ 8217778 h 10243487"/>
              <a:gd name="connsiteX16" fmla="*/ 0 w 5213133"/>
              <a:gd name="connsiteY16" fmla="*/ 7348905 h 10243487"/>
              <a:gd name="connsiteX17" fmla="*/ 0 w 5213133"/>
              <a:gd name="connsiteY17" fmla="*/ 6848148 h 10243487"/>
              <a:gd name="connsiteX18" fmla="*/ 0 w 5213133"/>
              <a:gd name="connsiteY18" fmla="*/ 4793704 h 10243487"/>
              <a:gd name="connsiteX19" fmla="*/ 0 w 5213133"/>
              <a:gd name="connsiteY19" fmla="*/ 4793704 h 10243487"/>
              <a:gd name="connsiteX20" fmla="*/ 0 w 5213133"/>
              <a:gd name="connsiteY20" fmla="*/ 868873 h 1024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10243487">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52088" y="10243487"/>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9572A4"/>
              </a:solidFill>
              <a:latin typeface="Quicksand" charset="0"/>
              <a:ea typeface="Quicksand" charset="0"/>
              <a:cs typeface="Quicksand" charset="0"/>
            </a:endParaRPr>
          </a:p>
        </p:txBody>
      </p:sp>
      <p:sp>
        <p:nvSpPr>
          <p:cNvPr id="14" name="TextBox 13"/>
          <p:cNvSpPr txBox="1"/>
          <p:nvPr/>
        </p:nvSpPr>
        <p:spPr>
          <a:xfrm>
            <a:off x="2269514" y="3369921"/>
            <a:ext cx="6528798" cy="2677656"/>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Don’t worry! Data representation can get complicated, but we are going to keep things basic. As long as you know how to add and subtract you will do just fine. Who knows you may surprise yourself.</a:t>
            </a:r>
          </a:p>
        </p:txBody>
      </p:sp>
    </p:spTree>
    <p:extLst>
      <p:ext uri="{BB962C8B-B14F-4D97-AF65-F5344CB8AC3E}">
        <p14:creationId xmlns:p14="http://schemas.microsoft.com/office/powerpoint/2010/main" val="25075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500"/>
                                        <p:tgtEl>
                                          <p:spTgt spid="12"/>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lt">
                                    <p:tmAbs val="10"/>
                                  </p:iterate>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Taking a Byte out of Data – Number Systems</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11</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3907" y="1567749"/>
            <a:ext cx="1929647" cy="4349819"/>
          </a:xfrm>
          <a:prstGeom prst="rect">
            <a:avLst/>
          </a:prstGeom>
          <a:effectLst>
            <a:outerShdw blurRad="76200" dist="241300" dir="17640000" sy="23000" kx="1200000" algn="br" rotWithShape="0">
              <a:prstClr val="black">
                <a:alpha val="20000"/>
              </a:prstClr>
            </a:outerShdw>
          </a:effectLst>
        </p:spPr>
      </p:pic>
      <p:sp>
        <p:nvSpPr>
          <p:cNvPr id="12" name="Rounded Rectangular Callout 6"/>
          <p:cNvSpPr/>
          <p:nvPr/>
        </p:nvSpPr>
        <p:spPr>
          <a:xfrm rot="5400000">
            <a:off x="3966872" y="-262407"/>
            <a:ext cx="5150736" cy="8013637"/>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 name="connsiteX0" fmla="*/ 92501 w 5305634"/>
              <a:gd name="connsiteY0" fmla="*/ 868873 h 10258146"/>
              <a:gd name="connsiteX1" fmla="*/ 961374 w 5305634"/>
              <a:gd name="connsiteY1" fmla="*/ 0 h 10258146"/>
              <a:gd name="connsiteX2" fmla="*/ 961357 w 5305634"/>
              <a:gd name="connsiteY2" fmla="*/ 0 h 10258146"/>
              <a:gd name="connsiteX3" fmla="*/ 961357 w 5305634"/>
              <a:gd name="connsiteY3" fmla="*/ 0 h 10258146"/>
              <a:gd name="connsiteX4" fmla="*/ 2264640 w 5305634"/>
              <a:gd name="connsiteY4" fmla="*/ 0 h 10258146"/>
              <a:gd name="connsiteX5" fmla="*/ 4436761 w 5305634"/>
              <a:gd name="connsiteY5" fmla="*/ 0 h 10258146"/>
              <a:gd name="connsiteX6" fmla="*/ 5305634 w 5305634"/>
              <a:gd name="connsiteY6" fmla="*/ 868873 h 10258146"/>
              <a:gd name="connsiteX7" fmla="*/ 5305634 w 5305634"/>
              <a:gd name="connsiteY7" fmla="*/ 4793704 h 10258146"/>
              <a:gd name="connsiteX8" fmla="*/ 5305634 w 5305634"/>
              <a:gd name="connsiteY8" fmla="*/ 4793704 h 10258146"/>
              <a:gd name="connsiteX9" fmla="*/ 5305634 w 5305634"/>
              <a:gd name="connsiteY9" fmla="*/ 6848148 h 10258146"/>
              <a:gd name="connsiteX10" fmla="*/ 5305634 w 5305634"/>
              <a:gd name="connsiteY10" fmla="*/ 7348905 h 10258146"/>
              <a:gd name="connsiteX11" fmla="*/ 4436761 w 5305634"/>
              <a:gd name="connsiteY11" fmla="*/ 8217778 h 10258146"/>
              <a:gd name="connsiteX12" fmla="*/ 1655042 w 5305634"/>
              <a:gd name="connsiteY12" fmla="*/ 8207268 h 10258146"/>
              <a:gd name="connsiteX13" fmla="*/ 0 w 5305634"/>
              <a:gd name="connsiteY13" fmla="*/ 10258146 h 10258146"/>
              <a:gd name="connsiteX14" fmla="*/ 961357 w 5305634"/>
              <a:gd name="connsiteY14" fmla="*/ 8217778 h 10258146"/>
              <a:gd name="connsiteX15" fmla="*/ 961374 w 5305634"/>
              <a:gd name="connsiteY15" fmla="*/ 8217778 h 10258146"/>
              <a:gd name="connsiteX16" fmla="*/ 92501 w 5305634"/>
              <a:gd name="connsiteY16" fmla="*/ 7348905 h 10258146"/>
              <a:gd name="connsiteX17" fmla="*/ 92501 w 5305634"/>
              <a:gd name="connsiteY17" fmla="*/ 6848148 h 10258146"/>
              <a:gd name="connsiteX18" fmla="*/ 92501 w 5305634"/>
              <a:gd name="connsiteY18" fmla="*/ 4793704 h 10258146"/>
              <a:gd name="connsiteX19" fmla="*/ 92501 w 5305634"/>
              <a:gd name="connsiteY19" fmla="*/ 4793704 h 10258146"/>
              <a:gd name="connsiteX20" fmla="*/ 92501 w 5305634"/>
              <a:gd name="connsiteY20" fmla="*/ 868873 h 10258146"/>
              <a:gd name="connsiteX0" fmla="*/ 3053498 w 8266631"/>
              <a:gd name="connsiteY0" fmla="*/ 868873 h 10196950"/>
              <a:gd name="connsiteX1" fmla="*/ 3922371 w 8266631"/>
              <a:gd name="connsiteY1" fmla="*/ 0 h 10196950"/>
              <a:gd name="connsiteX2" fmla="*/ 3922354 w 8266631"/>
              <a:gd name="connsiteY2" fmla="*/ 0 h 10196950"/>
              <a:gd name="connsiteX3" fmla="*/ 3922354 w 8266631"/>
              <a:gd name="connsiteY3" fmla="*/ 0 h 10196950"/>
              <a:gd name="connsiteX4" fmla="*/ 5225637 w 8266631"/>
              <a:gd name="connsiteY4" fmla="*/ 0 h 10196950"/>
              <a:gd name="connsiteX5" fmla="*/ 7397758 w 8266631"/>
              <a:gd name="connsiteY5" fmla="*/ 0 h 10196950"/>
              <a:gd name="connsiteX6" fmla="*/ 8266631 w 8266631"/>
              <a:gd name="connsiteY6" fmla="*/ 868873 h 10196950"/>
              <a:gd name="connsiteX7" fmla="*/ 8266631 w 8266631"/>
              <a:gd name="connsiteY7" fmla="*/ 4793704 h 10196950"/>
              <a:gd name="connsiteX8" fmla="*/ 8266631 w 8266631"/>
              <a:gd name="connsiteY8" fmla="*/ 4793704 h 10196950"/>
              <a:gd name="connsiteX9" fmla="*/ 8266631 w 8266631"/>
              <a:gd name="connsiteY9" fmla="*/ 6848148 h 10196950"/>
              <a:gd name="connsiteX10" fmla="*/ 8266631 w 8266631"/>
              <a:gd name="connsiteY10" fmla="*/ 7348905 h 10196950"/>
              <a:gd name="connsiteX11" fmla="*/ 7397758 w 8266631"/>
              <a:gd name="connsiteY11" fmla="*/ 8217778 h 10196950"/>
              <a:gd name="connsiteX12" fmla="*/ 4616039 w 8266631"/>
              <a:gd name="connsiteY12" fmla="*/ 8207268 h 10196950"/>
              <a:gd name="connsiteX13" fmla="*/ -1 w 8266631"/>
              <a:gd name="connsiteY13" fmla="*/ 10196950 h 10196950"/>
              <a:gd name="connsiteX14" fmla="*/ 3922354 w 8266631"/>
              <a:gd name="connsiteY14" fmla="*/ 8217778 h 10196950"/>
              <a:gd name="connsiteX15" fmla="*/ 3922371 w 8266631"/>
              <a:gd name="connsiteY15" fmla="*/ 8217778 h 10196950"/>
              <a:gd name="connsiteX16" fmla="*/ 3053498 w 8266631"/>
              <a:gd name="connsiteY16" fmla="*/ 7348905 h 10196950"/>
              <a:gd name="connsiteX17" fmla="*/ 3053498 w 8266631"/>
              <a:gd name="connsiteY17" fmla="*/ 6848148 h 10196950"/>
              <a:gd name="connsiteX18" fmla="*/ 3053498 w 8266631"/>
              <a:gd name="connsiteY18" fmla="*/ 4793704 h 10196950"/>
              <a:gd name="connsiteX19" fmla="*/ 3053498 w 8266631"/>
              <a:gd name="connsiteY19" fmla="*/ 4793704 h 10196950"/>
              <a:gd name="connsiteX20" fmla="*/ 3053498 w 8266631"/>
              <a:gd name="connsiteY20" fmla="*/ 868873 h 10196950"/>
              <a:gd name="connsiteX0" fmla="*/ 0 w 5213133"/>
              <a:gd name="connsiteY0" fmla="*/ 868873 h 10243487"/>
              <a:gd name="connsiteX1" fmla="*/ 868873 w 5213133"/>
              <a:gd name="connsiteY1" fmla="*/ 0 h 10243487"/>
              <a:gd name="connsiteX2" fmla="*/ 868856 w 5213133"/>
              <a:gd name="connsiteY2" fmla="*/ 0 h 10243487"/>
              <a:gd name="connsiteX3" fmla="*/ 868856 w 5213133"/>
              <a:gd name="connsiteY3" fmla="*/ 0 h 10243487"/>
              <a:gd name="connsiteX4" fmla="*/ 2172139 w 5213133"/>
              <a:gd name="connsiteY4" fmla="*/ 0 h 10243487"/>
              <a:gd name="connsiteX5" fmla="*/ 4344260 w 5213133"/>
              <a:gd name="connsiteY5" fmla="*/ 0 h 10243487"/>
              <a:gd name="connsiteX6" fmla="*/ 5213133 w 5213133"/>
              <a:gd name="connsiteY6" fmla="*/ 868873 h 10243487"/>
              <a:gd name="connsiteX7" fmla="*/ 5213133 w 5213133"/>
              <a:gd name="connsiteY7" fmla="*/ 4793704 h 10243487"/>
              <a:gd name="connsiteX8" fmla="*/ 5213133 w 5213133"/>
              <a:gd name="connsiteY8" fmla="*/ 4793704 h 10243487"/>
              <a:gd name="connsiteX9" fmla="*/ 5213133 w 5213133"/>
              <a:gd name="connsiteY9" fmla="*/ 6848148 h 10243487"/>
              <a:gd name="connsiteX10" fmla="*/ 5213133 w 5213133"/>
              <a:gd name="connsiteY10" fmla="*/ 7348905 h 10243487"/>
              <a:gd name="connsiteX11" fmla="*/ 4344260 w 5213133"/>
              <a:gd name="connsiteY11" fmla="*/ 8217778 h 10243487"/>
              <a:gd name="connsiteX12" fmla="*/ 1562541 w 5213133"/>
              <a:gd name="connsiteY12" fmla="*/ 8207268 h 10243487"/>
              <a:gd name="connsiteX13" fmla="*/ 52088 w 5213133"/>
              <a:gd name="connsiteY13" fmla="*/ 10243487 h 10243487"/>
              <a:gd name="connsiteX14" fmla="*/ 868856 w 5213133"/>
              <a:gd name="connsiteY14" fmla="*/ 8217778 h 10243487"/>
              <a:gd name="connsiteX15" fmla="*/ 868873 w 5213133"/>
              <a:gd name="connsiteY15" fmla="*/ 8217778 h 10243487"/>
              <a:gd name="connsiteX16" fmla="*/ 0 w 5213133"/>
              <a:gd name="connsiteY16" fmla="*/ 7348905 h 10243487"/>
              <a:gd name="connsiteX17" fmla="*/ 0 w 5213133"/>
              <a:gd name="connsiteY17" fmla="*/ 6848148 h 10243487"/>
              <a:gd name="connsiteX18" fmla="*/ 0 w 5213133"/>
              <a:gd name="connsiteY18" fmla="*/ 4793704 h 10243487"/>
              <a:gd name="connsiteX19" fmla="*/ 0 w 5213133"/>
              <a:gd name="connsiteY19" fmla="*/ 4793704 h 10243487"/>
              <a:gd name="connsiteX20" fmla="*/ 0 w 5213133"/>
              <a:gd name="connsiteY20" fmla="*/ 868873 h 10243487"/>
              <a:gd name="connsiteX0" fmla="*/ 0 w 5213133"/>
              <a:gd name="connsiteY0" fmla="*/ 868873 h 9737178"/>
              <a:gd name="connsiteX1" fmla="*/ 868873 w 5213133"/>
              <a:gd name="connsiteY1" fmla="*/ 0 h 9737178"/>
              <a:gd name="connsiteX2" fmla="*/ 868856 w 5213133"/>
              <a:gd name="connsiteY2" fmla="*/ 0 h 9737178"/>
              <a:gd name="connsiteX3" fmla="*/ 868856 w 5213133"/>
              <a:gd name="connsiteY3" fmla="*/ 0 h 9737178"/>
              <a:gd name="connsiteX4" fmla="*/ 2172139 w 5213133"/>
              <a:gd name="connsiteY4" fmla="*/ 0 h 9737178"/>
              <a:gd name="connsiteX5" fmla="*/ 4344260 w 5213133"/>
              <a:gd name="connsiteY5" fmla="*/ 0 h 9737178"/>
              <a:gd name="connsiteX6" fmla="*/ 5213133 w 5213133"/>
              <a:gd name="connsiteY6" fmla="*/ 868873 h 9737178"/>
              <a:gd name="connsiteX7" fmla="*/ 5213133 w 5213133"/>
              <a:gd name="connsiteY7" fmla="*/ 4793704 h 9737178"/>
              <a:gd name="connsiteX8" fmla="*/ 5213133 w 5213133"/>
              <a:gd name="connsiteY8" fmla="*/ 4793704 h 9737178"/>
              <a:gd name="connsiteX9" fmla="*/ 5213133 w 5213133"/>
              <a:gd name="connsiteY9" fmla="*/ 6848148 h 9737178"/>
              <a:gd name="connsiteX10" fmla="*/ 5213133 w 5213133"/>
              <a:gd name="connsiteY10" fmla="*/ 7348905 h 9737178"/>
              <a:gd name="connsiteX11" fmla="*/ 4344260 w 5213133"/>
              <a:gd name="connsiteY11" fmla="*/ 8217778 h 9737178"/>
              <a:gd name="connsiteX12" fmla="*/ 1562541 w 5213133"/>
              <a:gd name="connsiteY12" fmla="*/ 8207268 h 9737178"/>
              <a:gd name="connsiteX13" fmla="*/ 1633346 w 5213133"/>
              <a:gd name="connsiteY13" fmla="*/ 9737178 h 9737178"/>
              <a:gd name="connsiteX14" fmla="*/ 868856 w 5213133"/>
              <a:gd name="connsiteY14" fmla="*/ 8217778 h 9737178"/>
              <a:gd name="connsiteX15" fmla="*/ 868873 w 5213133"/>
              <a:gd name="connsiteY15" fmla="*/ 8217778 h 9737178"/>
              <a:gd name="connsiteX16" fmla="*/ 0 w 5213133"/>
              <a:gd name="connsiteY16" fmla="*/ 7348905 h 9737178"/>
              <a:gd name="connsiteX17" fmla="*/ 0 w 5213133"/>
              <a:gd name="connsiteY17" fmla="*/ 6848148 h 9737178"/>
              <a:gd name="connsiteX18" fmla="*/ 0 w 5213133"/>
              <a:gd name="connsiteY18" fmla="*/ 4793704 h 9737178"/>
              <a:gd name="connsiteX19" fmla="*/ 0 w 5213133"/>
              <a:gd name="connsiteY19" fmla="*/ 4793704 h 9737178"/>
              <a:gd name="connsiteX20" fmla="*/ 0 w 5213133"/>
              <a:gd name="connsiteY20" fmla="*/ 868873 h 973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9737178">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1633346" y="9737178"/>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9572A4"/>
              </a:solidFill>
              <a:latin typeface="Quicksand" charset="0"/>
              <a:ea typeface="Quicksand" charset="0"/>
              <a:cs typeface="Quicksand" charset="0"/>
            </a:endParaRPr>
          </a:p>
        </p:txBody>
      </p:sp>
      <p:sp>
        <p:nvSpPr>
          <p:cNvPr id="14" name="TextBox 13"/>
          <p:cNvSpPr txBox="1"/>
          <p:nvPr/>
        </p:nvSpPr>
        <p:spPr>
          <a:xfrm>
            <a:off x="3994136" y="1228598"/>
            <a:ext cx="6528798" cy="1815882"/>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Did you know the number system we use as humans is called “base 10” also known as decimal? Can anyone guess why? </a:t>
            </a:r>
          </a:p>
        </p:txBody>
      </p:sp>
      <p:sp>
        <p:nvSpPr>
          <p:cNvPr id="13" name="TextBox 12"/>
          <p:cNvSpPr txBox="1"/>
          <p:nvPr/>
        </p:nvSpPr>
        <p:spPr>
          <a:xfrm>
            <a:off x="3994136" y="3009130"/>
            <a:ext cx="6528798" cy="1384995"/>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Computers use a number system called “base 2” also known as “binary” can you guess why?</a:t>
            </a:r>
          </a:p>
        </p:txBody>
      </p:sp>
      <p:sp>
        <p:nvSpPr>
          <p:cNvPr id="15" name="TextBox 14"/>
          <p:cNvSpPr txBox="1"/>
          <p:nvPr/>
        </p:nvSpPr>
        <p:spPr>
          <a:xfrm>
            <a:off x="3994136" y="4394218"/>
            <a:ext cx="6528798" cy="1815882"/>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Do you think it’s possible to have a number system greater than base 10? If so, how can you represent a digit greater than 9?</a:t>
            </a:r>
          </a:p>
        </p:txBody>
      </p:sp>
    </p:spTree>
    <p:extLst>
      <p:ext uri="{BB962C8B-B14F-4D97-AF65-F5344CB8AC3E}">
        <p14:creationId xmlns:p14="http://schemas.microsoft.com/office/powerpoint/2010/main" val="9358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
                                  </p:iterate>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
                                  </p:iterate>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Taking a Byte out of Data – Binary Numbers</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12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3907" y="1567749"/>
            <a:ext cx="1929647" cy="4349819"/>
          </a:xfrm>
          <a:prstGeom prst="rect">
            <a:avLst/>
          </a:prstGeom>
          <a:effectLst>
            <a:outerShdw blurRad="76200" dist="241300" dir="17640000" sy="23000" kx="1200000" algn="br" rotWithShape="0">
              <a:prstClr val="black">
                <a:alpha val="20000"/>
              </a:prstClr>
            </a:outerShdw>
          </a:effectLst>
        </p:spPr>
      </p:pic>
      <p:sp>
        <p:nvSpPr>
          <p:cNvPr id="12" name="Rounded Rectangular Callout 6"/>
          <p:cNvSpPr/>
          <p:nvPr/>
        </p:nvSpPr>
        <p:spPr>
          <a:xfrm rot="5400000">
            <a:off x="4279105" y="-574640"/>
            <a:ext cx="5150736" cy="8638103"/>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 name="connsiteX0" fmla="*/ 92501 w 5305634"/>
              <a:gd name="connsiteY0" fmla="*/ 868873 h 10258146"/>
              <a:gd name="connsiteX1" fmla="*/ 961374 w 5305634"/>
              <a:gd name="connsiteY1" fmla="*/ 0 h 10258146"/>
              <a:gd name="connsiteX2" fmla="*/ 961357 w 5305634"/>
              <a:gd name="connsiteY2" fmla="*/ 0 h 10258146"/>
              <a:gd name="connsiteX3" fmla="*/ 961357 w 5305634"/>
              <a:gd name="connsiteY3" fmla="*/ 0 h 10258146"/>
              <a:gd name="connsiteX4" fmla="*/ 2264640 w 5305634"/>
              <a:gd name="connsiteY4" fmla="*/ 0 h 10258146"/>
              <a:gd name="connsiteX5" fmla="*/ 4436761 w 5305634"/>
              <a:gd name="connsiteY5" fmla="*/ 0 h 10258146"/>
              <a:gd name="connsiteX6" fmla="*/ 5305634 w 5305634"/>
              <a:gd name="connsiteY6" fmla="*/ 868873 h 10258146"/>
              <a:gd name="connsiteX7" fmla="*/ 5305634 w 5305634"/>
              <a:gd name="connsiteY7" fmla="*/ 4793704 h 10258146"/>
              <a:gd name="connsiteX8" fmla="*/ 5305634 w 5305634"/>
              <a:gd name="connsiteY8" fmla="*/ 4793704 h 10258146"/>
              <a:gd name="connsiteX9" fmla="*/ 5305634 w 5305634"/>
              <a:gd name="connsiteY9" fmla="*/ 6848148 h 10258146"/>
              <a:gd name="connsiteX10" fmla="*/ 5305634 w 5305634"/>
              <a:gd name="connsiteY10" fmla="*/ 7348905 h 10258146"/>
              <a:gd name="connsiteX11" fmla="*/ 4436761 w 5305634"/>
              <a:gd name="connsiteY11" fmla="*/ 8217778 h 10258146"/>
              <a:gd name="connsiteX12" fmla="*/ 1655042 w 5305634"/>
              <a:gd name="connsiteY12" fmla="*/ 8207268 h 10258146"/>
              <a:gd name="connsiteX13" fmla="*/ 0 w 5305634"/>
              <a:gd name="connsiteY13" fmla="*/ 10258146 h 10258146"/>
              <a:gd name="connsiteX14" fmla="*/ 961357 w 5305634"/>
              <a:gd name="connsiteY14" fmla="*/ 8217778 h 10258146"/>
              <a:gd name="connsiteX15" fmla="*/ 961374 w 5305634"/>
              <a:gd name="connsiteY15" fmla="*/ 8217778 h 10258146"/>
              <a:gd name="connsiteX16" fmla="*/ 92501 w 5305634"/>
              <a:gd name="connsiteY16" fmla="*/ 7348905 h 10258146"/>
              <a:gd name="connsiteX17" fmla="*/ 92501 w 5305634"/>
              <a:gd name="connsiteY17" fmla="*/ 6848148 h 10258146"/>
              <a:gd name="connsiteX18" fmla="*/ 92501 w 5305634"/>
              <a:gd name="connsiteY18" fmla="*/ 4793704 h 10258146"/>
              <a:gd name="connsiteX19" fmla="*/ 92501 w 5305634"/>
              <a:gd name="connsiteY19" fmla="*/ 4793704 h 10258146"/>
              <a:gd name="connsiteX20" fmla="*/ 92501 w 5305634"/>
              <a:gd name="connsiteY20" fmla="*/ 868873 h 10258146"/>
              <a:gd name="connsiteX0" fmla="*/ 3053498 w 8266631"/>
              <a:gd name="connsiteY0" fmla="*/ 868873 h 10196950"/>
              <a:gd name="connsiteX1" fmla="*/ 3922371 w 8266631"/>
              <a:gd name="connsiteY1" fmla="*/ 0 h 10196950"/>
              <a:gd name="connsiteX2" fmla="*/ 3922354 w 8266631"/>
              <a:gd name="connsiteY2" fmla="*/ 0 h 10196950"/>
              <a:gd name="connsiteX3" fmla="*/ 3922354 w 8266631"/>
              <a:gd name="connsiteY3" fmla="*/ 0 h 10196950"/>
              <a:gd name="connsiteX4" fmla="*/ 5225637 w 8266631"/>
              <a:gd name="connsiteY4" fmla="*/ 0 h 10196950"/>
              <a:gd name="connsiteX5" fmla="*/ 7397758 w 8266631"/>
              <a:gd name="connsiteY5" fmla="*/ 0 h 10196950"/>
              <a:gd name="connsiteX6" fmla="*/ 8266631 w 8266631"/>
              <a:gd name="connsiteY6" fmla="*/ 868873 h 10196950"/>
              <a:gd name="connsiteX7" fmla="*/ 8266631 w 8266631"/>
              <a:gd name="connsiteY7" fmla="*/ 4793704 h 10196950"/>
              <a:gd name="connsiteX8" fmla="*/ 8266631 w 8266631"/>
              <a:gd name="connsiteY8" fmla="*/ 4793704 h 10196950"/>
              <a:gd name="connsiteX9" fmla="*/ 8266631 w 8266631"/>
              <a:gd name="connsiteY9" fmla="*/ 6848148 h 10196950"/>
              <a:gd name="connsiteX10" fmla="*/ 8266631 w 8266631"/>
              <a:gd name="connsiteY10" fmla="*/ 7348905 h 10196950"/>
              <a:gd name="connsiteX11" fmla="*/ 7397758 w 8266631"/>
              <a:gd name="connsiteY11" fmla="*/ 8217778 h 10196950"/>
              <a:gd name="connsiteX12" fmla="*/ 4616039 w 8266631"/>
              <a:gd name="connsiteY12" fmla="*/ 8207268 h 10196950"/>
              <a:gd name="connsiteX13" fmla="*/ -1 w 8266631"/>
              <a:gd name="connsiteY13" fmla="*/ 10196950 h 10196950"/>
              <a:gd name="connsiteX14" fmla="*/ 3922354 w 8266631"/>
              <a:gd name="connsiteY14" fmla="*/ 8217778 h 10196950"/>
              <a:gd name="connsiteX15" fmla="*/ 3922371 w 8266631"/>
              <a:gd name="connsiteY15" fmla="*/ 8217778 h 10196950"/>
              <a:gd name="connsiteX16" fmla="*/ 3053498 w 8266631"/>
              <a:gd name="connsiteY16" fmla="*/ 7348905 h 10196950"/>
              <a:gd name="connsiteX17" fmla="*/ 3053498 w 8266631"/>
              <a:gd name="connsiteY17" fmla="*/ 6848148 h 10196950"/>
              <a:gd name="connsiteX18" fmla="*/ 3053498 w 8266631"/>
              <a:gd name="connsiteY18" fmla="*/ 4793704 h 10196950"/>
              <a:gd name="connsiteX19" fmla="*/ 3053498 w 8266631"/>
              <a:gd name="connsiteY19" fmla="*/ 4793704 h 10196950"/>
              <a:gd name="connsiteX20" fmla="*/ 3053498 w 8266631"/>
              <a:gd name="connsiteY20" fmla="*/ 868873 h 10196950"/>
              <a:gd name="connsiteX0" fmla="*/ 0 w 5213133"/>
              <a:gd name="connsiteY0" fmla="*/ 868873 h 10243487"/>
              <a:gd name="connsiteX1" fmla="*/ 868873 w 5213133"/>
              <a:gd name="connsiteY1" fmla="*/ 0 h 10243487"/>
              <a:gd name="connsiteX2" fmla="*/ 868856 w 5213133"/>
              <a:gd name="connsiteY2" fmla="*/ 0 h 10243487"/>
              <a:gd name="connsiteX3" fmla="*/ 868856 w 5213133"/>
              <a:gd name="connsiteY3" fmla="*/ 0 h 10243487"/>
              <a:gd name="connsiteX4" fmla="*/ 2172139 w 5213133"/>
              <a:gd name="connsiteY4" fmla="*/ 0 h 10243487"/>
              <a:gd name="connsiteX5" fmla="*/ 4344260 w 5213133"/>
              <a:gd name="connsiteY5" fmla="*/ 0 h 10243487"/>
              <a:gd name="connsiteX6" fmla="*/ 5213133 w 5213133"/>
              <a:gd name="connsiteY6" fmla="*/ 868873 h 10243487"/>
              <a:gd name="connsiteX7" fmla="*/ 5213133 w 5213133"/>
              <a:gd name="connsiteY7" fmla="*/ 4793704 h 10243487"/>
              <a:gd name="connsiteX8" fmla="*/ 5213133 w 5213133"/>
              <a:gd name="connsiteY8" fmla="*/ 4793704 h 10243487"/>
              <a:gd name="connsiteX9" fmla="*/ 5213133 w 5213133"/>
              <a:gd name="connsiteY9" fmla="*/ 6848148 h 10243487"/>
              <a:gd name="connsiteX10" fmla="*/ 5213133 w 5213133"/>
              <a:gd name="connsiteY10" fmla="*/ 7348905 h 10243487"/>
              <a:gd name="connsiteX11" fmla="*/ 4344260 w 5213133"/>
              <a:gd name="connsiteY11" fmla="*/ 8217778 h 10243487"/>
              <a:gd name="connsiteX12" fmla="*/ 1562541 w 5213133"/>
              <a:gd name="connsiteY12" fmla="*/ 8207268 h 10243487"/>
              <a:gd name="connsiteX13" fmla="*/ 52088 w 5213133"/>
              <a:gd name="connsiteY13" fmla="*/ 10243487 h 10243487"/>
              <a:gd name="connsiteX14" fmla="*/ 868856 w 5213133"/>
              <a:gd name="connsiteY14" fmla="*/ 8217778 h 10243487"/>
              <a:gd name="connsiteX15" fmla="*/ 868873 w 5213133"/>
              <a:gd name="connsiteY15" fmla="*/ 8217778 h 10243487"/>
              <a:gd name="connsiteX16" fmla="*/ 0 w 5213133"/>
              <a:gd name="connsiteY16" fmla="*/ 7348905 h 10243487"/>
              <a:gd name="connsiteX17" fmla="*/ 0 w 5213133"/>
              <a:gd name="connsiteY17" fmla="*/ 6848148 h 10243487"/>
              <a:gd name="connsiteX18" fmla="*/ 0 w 5213133"/>
              <a:gd name="connsiteY18" fmla="*/ 4793704 h 10243487"/>
              <a:gd name="connsiteX19" fmla="*/ 0 w 5213133"/>
              <a:gd name="connsiteY19" fmla="*/ 4793704 h 10243487"/>
              <a:gd name="connsiteX20" fmla="*/ 0 w 5213133"/>
              <a:gd name="connsiteY20" fmla="*/ 868873 h 10243487"/>
              <a:gd name="connsiteX0" fmla="*/ 0 w 5213133"/>
              <a:gd name="connsiteY0" fmla="*/ 868873 h 9737178"/>
              <a:gd name="connsiteX1" fmla="*/ 868873 w 5213133"/>
              <a:gd name="connsiteY1" fmla="*/ 0 h 9737178"/>
              <a:gd name="connsiteX2" fmla="*/ 868856 w 5213133"/>
              <a:gd name="connsiteY2" fmla="*/ 0 h 9737178"/>
              <a:gd name="connsiteX3" fmla="*/ 868856 w 5213133"/>
              <a:gd name="connsiteY3" fmla="*/ 0 h 9737178"/>
              <a:gd name="connsiteX4" fmla="*/ 2172139 w 5213133"/>
              <a:gd name="connsiteY4" fmla="*/ 0 h 9737178"/>
              <a:gd name="connsiteX5" fmla="*/ 4344260 w 5213133"/>
              <a:gd name="connsiteY5" fmla="*/ 0 h 9737178"/>
              <a:gd name="connsiteX6" fmla="*/ 5213133 w 5213133"/>
              <a:gd name="connsiteY6" fmla="*/ 868873 h 9737178"/>
              <a:gd name="connsiteX7" fmla="*/ 5213133 w 5213133"/>
              <a:gd name="connsiteY7" fmla="*/ 4793704 h 9737178"/>
              <a:gd name="connsiteX8" fmla="*/ 5213133 w 5213133"/>
              <a:gd name="connsiteY8" fmla="*/ 4793704 h 9737178"/>
              <a:gd name="connsiteX9" fmla="*/ 5213133 w 5213133"/>
              <a:gd name="connsiteY9" fmla="*/ 6848148 h 9737178"/>
              <a:gd name="connsiteX10" fmla="*/ 5213133 w 5213133"/>
              <a:gd name="connsiteY10" fmla="*/ 7348905 h 9737178"/>
              <a:gd name="connsiteX11" fmla="*/ 4344260 w 5213133"/>
              <a:gd name="connsiteY11" fmla="*/ 8217778 h 9737178"/>
              <a:gd name="connsiteX12" fmla="*/ 1562541 w 5213133"/>
              <a:gd name="connsiteY12" fmla="*/ 8207268 h 9737178"/>
              <a:gd name="connsiteX13" fmla="*/ 1633346 w 5213133"/>
              <a:gd name="connsiteY13" fmla="*/ 9737178 h 9737178"/>
              <a:gd name="connsiteX14" fmla="*/ 868856 w 5213133"/>
              <a:gd name="connsiteY14" fmla="*/ 8217778 h 9737178"/>
              <a:gd name="connsiteX15" fmla="*/ 868873 w 5213133"/>
              <a:gd name="connsiteY15" fmla="*/ 8217778 h 9737178"/>
              <a:gd name="connsiteX16" fmla="*/ 0 w 5213133"/>
              <a:gd name="connsiteY16" fmla="*/ 7348905 h 9737178"/>
              <a:gd name="connsiteX17" fmla="*/ 0 w 5213133"/>
              <a:gd name="connsiteY17" fmla="*/ 6848148 h 9737178"/>
              <a:gd name="connsiteX18" fmla="*/ 0 w 5213133"/>
              <a:gd name="connsiteY18" fmla="*/ 4793704 h 9737178"/>
              <a:gd name="connsiteX19" fmla="*/ 0 w 5213133"/>
              <a:gd name="connsiteY19" fmla="*/ 4793704 h 9737178"/>
              <a:gd name="connsiteX20" fmla="*/ 0 w 5213133"/>
              <a:gd name="connsiteY20" fmla="*/ 868873 h 973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9737178">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1633346" y="9737178"/>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9572A4"/>
              </a:solidFill>
              <a:latin typeface="Quicksand" charset="0"/>
              <a:ea typeface="Quicksand" charset="0"/>
              <a:cs typeface="Quicksand" charset="0"/>
            </a:endParaRPr>
          </a:p>
        </p:txBody>
      </p:sp>
      <p:sp>
        <p:nvSpPr>
          <p:cNvPr id="14" name="TextBox 13"/>
          <p:cNvSpPr txBox="1"/>
          <p:nvPr/>
        </p:nvSpPr>
        <p:spPr>
          <a:xfrm>
            <a:off x="4083343" y="1262051"/>
            <a:ext cx="7056723" cy="5262979"/>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Base 2 is used by computers because the number system best describes digital circuits. </a:t>
            </a:r>
          </a:p>
          <a:p>
            <a:endParaRPr lang="en-US" sz="2800" b="1" dirty="0">
              <a:solidFill>
                <a:srgbClr val="FFC000"/>
              </a:solidFill>
              <a:latin typeface="Quicksand" charset="0"/>
              <a:ea typeface="Quicksand" charset="0"/>
              <a:cs typeface="Quicksand" charset="0"/>
            </a:endParaRPr>
          </a:p>
          <a:p>
            <a:r>
              <a:rPr lang="en-US" sz="2800" b="1" dirty="0">
                <a:solidFill>
                  <a:srgbClr val="FFC000"/>
                </a:solidFill>
                <a:latin typeface="Quicksand" charset="0"/>
                <a:ea typeface="Quicksand" charset="0"/>
                <a:cs typeface="Quicksand" charset="0"/>
              </a:rPr>
              <a:t>Circuits can either be “on” or “off”</a:t>
            </a:r>
          </a:p>
          <a:p>
            <a:r>
              <a:rPr lang="en-US" sz="2800" b="1" dirty="0">
                <a:solidFill>
                  <a:srgbClr val="FFC000"/>
                </a:solidFill>
                <a:latin typeface="Quicksand" charset="0"/>
                <a:ea typeface="Quicksand" charset="0"/>
                <a:cs typeface="Quicksand" charset="0"/>
              </a:rPr>
              <a:t>Circuits can either be “1” or “0”</a:t>
            </a:r>
          </a:p>
          <a:p>
            <a:endParaRPr lang="en-US" sz="2800" b="1" dirty="0">
              <a:solidFill>
                <a:srgbClr val="FFC000"/>
              </a:solidFill>
              <a:latin typeface="Quicksand" charset="0"/>
              <a:ea typeface="Quicksand" charset="0"/>
              <a:cs typeface="Quicksand" charset="0"/>
            </a:endParaRPr>
          </a:p>
          <a:p>
            <a:r>
              <a:rPr lang="en-US" sz="2800" b="1" dirty="0">
                <a:solidFill>
                  <a:srgbClr val="FFC000"/>
                </a:solidFill>
                <a:latin typeface="Quicksand" charset="0"/>
                <a:ea typeface="Quicksand" charset="0"/>
                <a:cs typeface="Quicksand" charset="0"/>
              </a:rPr>
              <a:t>A single binary digit is called a “bit”</a:t>
            </a:r>
          </a:p>
          <a:p>
            <a:r>
              <a:rPr lang="en-US" sz="2800" b="1" dirty="0">
                <a:solidFill>
                  <a:srgbClr val="FFC000"/>
                </a:solidFill>
                <a:latin typeface="Quicksand" charset="0"/>
                <a:ea typeface="Quicksand" charset="0"/>
                <a:cs typeface="Quicksand" charset="0"/>
              </a:rPr>
              <a:t>A four bit value is called a “</a:t>
            </a:r>
            <a:r>
              <a:rPr lang="en-US" sz="2800" b="1" dirty="0" err="1">
                <a:solidFill>
                  <a:srgbClr val="FFC000"/>
                </a:solidFill>
                <a:latin typeface="Quicksand" charset="0"/>
                <a:ea typeface="Quicksand" charset="0"/>
                <a:cs typeface="Quicksand" charset="0"/>
              </a:rPr>
              <a:t>nybble</a:t>
            </a:r>
            <a:r>
              <a:rPr lang="en-US" sz="2800" b="1" dirty="0">
                <a:solidFill>
                  <a:srgbClr val="FFC000"/>
                </a:solidFill>
                <a:latin typeface="Quicksand" charset="0"/>
                <a:ea typeface="Quicksand" charset="0"/>
                <a:cs typeface="Quicksand" charset="0"/>
              </a:rPr>
              <a:t>”</a:t>
            </a:r>
          </a:p>
          <a:p>
            <a:r>
              <a:rPr lang="en-US" sz="2800" b="1" dirty="0">
                <a:solidFill>
                  <a:srgbClr val="FFC000"/>
                </a:solidFill>
                <a:latin typeface="Quicksand" charset="0"/>
                <a:ea typeface="Quicksand" charset="0"/>
                <a:cs typeface="Quicksand" charset="0"/>
              </a:rPr>
              <a:t>An eight bit value is called a “byte”</a:t>
            </a:r>
          </a:p>
          <a:p>
            <a:r>
              <a:rPr lang="en-US" sz="2800" b="1" dirty="0">
                <a:solidFill>
                  <a:srgbClr val="FFC000"/>
                </a:solidFill>
                <a:latin typeface="Quicksand" charset="0"/>
                <a:ea typeface="Quicksand" charset="0"/>
                <a:cs typeface="Quicksand" charset="0"/>
              </a:rPr>
              <a:t>A sixteen bit value is called a “word” </a:t>
            </a:r>
          </a:p>
          <a:p>
            <a:endParaRPr lang="en-US" sz="2800" b="1" dirty="0">
              <a:solidFill>
                <a:srgbClr val="FFC000"/>
              </a:solidFill>
              <a:latin typeface="Quicksand" charset="0"/>
              <a:ea typeface="Quicksand" charset="0"/>
              <a:cs typeface="Quicksand" charset="0"/>
            </a:endParaRPr>
          </a:p>
        </p:txBody>
      </p:sp>
    </p:spTree>
    <p:extLst>
      <p:ext uri="{BB962C8B-B14F-4D97-AF65-F5344CB8AC3E}">
        <p14:creationId xmlns:p14="http://schemas.microsoft.com/office/powerpoint/2010/main" val="20456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Taking a Byte out of Data – Binary Numbers</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13</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3907" y="1567749"/>
            <a:ext cx="1929647" cy="4349819"/>
          </a:xfrm>
          <a:prstGeom prst="rect">
            <a:avLst/>
          </a:prstGeom>
          <a:effectLst>
            <a:outerShdw blurRad="76200" dist="241300" dir="17640000" sy="23000" kx="1200000" algn="br" rotWithShape="0">
              <a:prstClr val="black">
                <a:alpha val="20000"/>
              </a:prstClr>
            </a:outerShdw>
          </a:effectLst>
        </p:spPr>
      </p:pic>
      <p:graphicFrame>
        <p:nvGraphicFramePr>
          <p:cNvPr id="11" name="Content Placeholder 4"/>
          <p:cNvGraphicFramePr>
            <a:graphicFrameLocks noGrp="1"/>
          </p:cNvGraphicFramePr>
          <p:nvPr>
            <p:ph idx="1"/>
            <p:extLst>
              <p:ext uri="{D42A27DB-BD31-4B8C-83A1-F6EECF244321}">
                <p14:modId xmlns:p14="http://schemas.microsoft.com/office/powerpoint/2010/main" val="1693521553"/>
              </p:ext>
            </p:extLst>
          </p:nvPr>
        </p:nvGraphicFramePr>
        <p:xfrm>
          <a:off x="3282176" y="1266158"/>
          <a:ext cx="8534400" cy="4953000"/>
        </p:xfrm>
        <a:graphic>
          <a:graphicData uri="http://schemas.openxmlformats.org/drawingml/2006/table">
            <a:tbl>
              <a:tblPr firstRow="1" bandRow="1">
                <a:tableStyleId>{93296810-A885-4BE3-A3E7-6D5BEEA58F35}</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381000">
                <a:tc>
                  <a:txBody>
                    <a:bodyPr/>
                    <a:lstStyle/>
                    <a:p>
                      <a:pPr algn="ctr"/>
                      <a:r>
                        <a:rPr lang="en-US" dirty="0"/>
                        <a:t>Decimal (Base 10)</a:t>
                      </a:r>
                    </a:p>
                  </a:txBody>
                  <a:tcPr/>
                </a:tc>
                <a:tc>
                  <a:txBody>
                    <a:bodyPr/>
                    <a:lstStyle/>
                    <a:p>
                      <a:pPr algn="ctr"/>
                      <a:r>
                        <a:rPr lang="en-US" dirty="0"/>
                        <a:t>Hex (Base</a:t>
                      </a:r>
                      <a:r>
                        <a:rPr lang="en-US" baseline="0" dirty="0"/>
                        <a:t> 16)</a:t>
                      </a:r>
                      <a:endParaRPr lang="en-US" dirty="0"/>
                    </a:p>
                  </a:txBody>
                  <a:tcPr/>
                </a:tc>
                <a:tc>
                  <a:txBody>
                    <a:bodyPr/>
                    <a:lstStyle/>
                    <a:p>
                      <a:pPr algn="ctr"/>
                      <a:r>
                        <a:rPr lang="en-US" dirty="0"/>
                        <a:t>Binary (</a:t>
                      </a:r>
                      <a:r>
                        <a:rPr lang="en-US" dirty="0" err="1"/>
                        <a:t>Nybble</a:t>
                      </a:r>
                      <a:r>
                        <a:rPr lang="en-US" dirty="0"/>
                        <a:t>)</a:t>
                      </a:r>
                    </a:p>
                  </a:txBody>
                  <a:tcPr/>
                </a:tc>
                <a:extLst>
                  <a:ext uri="{0D108BD9-81ED-4DB2-BD59-A6C34878D82A}">
                    <a16:rowId xmlns:a16="http://schemas.microsoft.com/office/drawing/2014/main" val="10000"/>
                  </a:ext>
                </a:extLst>
              </a:tr>
              <a:tr h="285750">
                <a:tc>
                  <a:txBody>
                    <a:bodyPr/>
                    <a:lstStyle/>
                    <a:p>
                      <a:pPr algn="ctr"/>
                      <a:r>
                        <a:rPr lang="en-US" dirty="0"/>
                        <a:t>0</a:t>
                      </a:r>
                    </a:p>
                  </a:txBody>
                  <a:tcPr marL="0" marR="0" marT="0" marB="0"/>
                </a:tc>
                <a:tc>
                  <a:txBody>
                    <a:bodyPr/>
                    <a:lstStyle/>
                    <a:p>
                      <a:pPr algn="ctr"/>
                      <a:r>
                        <a:rPr lang="en-US" dirty="0"/>
                        <a:t>0</a:t>
                      </a:r>
                    </a:p>
                  </a:txBody>
                  <a:tcPr marL="0" marR="0" marT="0" marB="0"/>
                </a:tc>
                <a:tc>
                  <a:txBody>
                    <a:bodyPr/>
                    <a:lstStyle/>
                    <a:p>
                      <a:pPr algn="ctr"/>
                      <a:r>
                        <a:rPr lang="en-US" dirty="0"/>
                        <a:t>0000</a:t>
                      </a:r>
                    </a:p>
                  </a:txBody>
                  <a:tcPr marL="0" marR="0" marT="0" marB="0"/>
                </a:tc>
                <a:extLst>
                  <a:ext uri="{0D108BD9-81ED-4DB2-BD59-A6C34878D82A}">
                    <a16:rowId xmlns:a16="http://schemas.microsoft.com/office/drawing/2014/main" val="10001"/>
                  </a:ext>
                </a:extLst>
              </a:tr>
              <a:tr h="285750">
                <a:tc>
                  <a:txBody>
                    <a:bodyPr/>
                    <a:lstStyle/>
                    <a:p>
                      <a:pPr algn="ctr"/>
                      <a:r>
                        <a:rPr lang="en-US" dirty="0"/>
                        <a:t>1</a:t>
                      </a:r>
                    </a:p>
                  </a:txBody>
                  <a:tcPr marL="0" marR="0" marT="0" marB="0"/>
                </a:tc>
                <a:tc>
                  <a:txBody>
                    <a:bodyPr/>
                    <a:lstStyle/>
                    <a:p>
                      <a:pPr algn="ctr"/>
                      <a:r>
                        <a:rPr lang="en-US" dirty="0"/>
                        <a:t>1</a:t>
                      </a:r>
                    </a:p>
                  </a:txBody>
                  <a:tcPr marL="0" marR="0" marT="0" marB="0"/>
                </a:tc>
                <a:tc>
                  <a:txBody>
                    <a:bodyPr/>
                    <a:lstStyle/>
                    <a:p>
                      <a:pPr algn="ctr"/>
                      <a:r>
                        <a:rPr lang="en-US" dirty="0"/>
                        <a:t>0001</a:t>
                      </a:r>
                    </a:p>
                  </a:txBody>
                  <a:tcPr marL="0" marR="0" marT="0" marB="0"/>
                </a:tc>
                <a:extLst>
                  <a:ext uri="{0D108BD9-81ED-4DB2-BD59-A6C34878D82A}">
                    <a16:rowId xmlns:a16="http://schemas.microsoft.com/office/drawing/2014/main" val="10002"/>
                  </a:ext>
                </a:extLst>
              </a:tr>
              <a:tr h="285750">
                <a:tc>
                  <a:txBody>
                    <a:bodyPr/>
                    <a:lstStyle/>
                    <a:p>
                      <a:pPr algn="ctr"/>
                      <a:r>
                        <a:rPr lang="en-US" dirty="0"/>
                        <a:t>2</a:t>
                      </a:r>
                    </a:p>
                  </a:txBody>
                  <a:tcPr marL="0" marR="0" marT="0" marB="0"/>
                </a:tc>
                <a:tc>
                  <a:txBody>
                    <a:bodyPr/>
                    <a:lstStyle/>
                    <a:p>
                      <a:pPr algn="ctr"/>
                      <a:r>
                        <a:rPr lang="en-US" dirty="0"/>
                        <a:t>2</a:t>
                      </a:r>
                    </a:p>
                  </a:txBody>
                  <a:tcPr marL="0" marR="0" marT="0" marB="0"/>
                </a:tc>
                <a:tc>
                  <a:txBody>
                    <a:bodyPr/>
                    <a:lstStyle/>
                    <a:p>
                      <a:pPr algn="ctr"/>
                      <a:r>
                        <a:rPr lang="en-US" dirty="0"/>
                        <a:t>0010</a:t>
                      </a:r>
                    </a:p>
                  </a:txBody>
                  <a:tcPr marL="0" marR="0" marT="0" marB="0"/>
                </a:tc>
                <a:extLst>
                  <a:ext uri="{0D108BD9-81ED-4DB2-BD59-A6C34878D82A}">
                    <a16:rowId xmlns:a16="http://schemas.microsoft.com/office/drawing/2014/main" val="10003"/>
                  </a:ext>
                </a:extLst>
              </a:tr>
              <a:tr h="285750">
                <a:tc>
                  <a:txBody>
                    <a:bodyPr/>
                    <a:lstStyle/>
                    <a:p>
                      <a:pPr algn="ctr"/>
                      <a:r>
                        <a:rPr lang="en-US" dirty="0"/>
                        <a:t>3</a:t>
                      </a:r>
                    </a:p>
                  </a:txBody>
                  <a:tcPr marL="0" marR="0" marT="0" marB="0"/>
                </a:tc>
                <a:tc>
                  <a:txBody>
                    <a:bodyPr/>
                    <a:lstStyle/>
                    <a:p>
                      <a:pPr algn="ctr"/>
                      <a:r>
                        <a:rPr lang="en-US" dirty="0"/>
                        <a:t>3</a:t>
                      </a:r>
                    </a:p>
                  </a:txBody>
                  <a:tcPr marL="0" marR="0" marT="0" marB="0"/>
                </a:tc>
                <a:tc>
                  <a:txBody>
                    <a:bodyPr/>
                    <a:lstStyle/>
                    <a:p>
                      <a:pPr algn="ctr"/>
                      <a:r>
                        <a:rPr lang="en-US" dirty="0"/>
                        <a:t>0011</a:t>
                      </a:r>
                    </a:p>
                  </a:txBody>
                  <a:tcPr marL="0" marR="0" marT="0" marB="0"/>
                </a:tc>
                <a:extLst>
                  <a:ext uri="{0D108BD9-81ED-4DB2-BD59-A6C34878D82A}">
                    <a16:rowId xmlns:a16="http://schemas.microsoft.com/office/drawing/2014/main" val="10004"/>
                  </a:ext>
                </a:extLst>
              </a:tr>
              <a:tr h="285750">
                <a:tc>
                  <a:txBody>
                    <a:bodyPr/>
                    <a:lstStyle/>
                    <a:p>
                      <a:pPr algn="ctr"/>
                      <a:r>
                        <a:rPr lang="en-US" dirty="0"/>
                        <a:t>4</a:t>
                      </a:r>
                    </a:p>
                  </a:txBody>
                  <a:tcPr marL="0" marR="0" marT="0" marB="0"/>
                </a:tc>
                <a:tc>
                  <a:txBody>
                    <a:bodyPr/>
                    <a:lstStyle/>
                    <a:p>
                      <a:pPr algn="ctr"/>
                      <a:r>
                        <a:rPr lang="en-US" dirty="0"/>
                        <a:t>4</a:t>
                      </a:r>
                    </a:p>
                  </a:txBody>
                  <a:tcPr marL="0" marR="0" marT="0" marB="0"/>
                </a:tc>
                <a:tc>
                  <a:txBody>
                    <a:bodyPr/>
                    <a:lstStyle/>
                    <a:p>
                      <a:pPr algn="ctr"/>
                      <a:r>
                        <a:rPr lang="en-US" dirty="0"/>
                        <a:t>0100</a:t>
                      </a:r>
                    </a:p>
                  </a:txBody>
                  <a:tcPr marL="0" marR="0" marT="0" marB="0"/>
                </a:tc>
                <a:extLst>
                  <a:ext uri="{0D108BD9-81ED-4DB2-BD59-A6C34878D82A}">
                    <a16:rowId xmlns:a16="http://schemas.microsoft.com/office/drawing/2014/main" val="10005"/>
                  </a:ext>
                </a:extLst>
              </a:tr>
              <a:tr h="285750">
                <a:tc>
                  <a:txBody>
                    <a:bodyPr/>
                    <a:lstStyle/>
                    <a:p>
                      <a:pPr algn="ctr"/>
                      <a:r>
                        <a:rPr lang="en-US" dirty="0"/>
                        <a:t>5</a:t>
                      </a:r>
                    </a:p>
                  </a:txBody>
                  <a:tcPr marL="0" marR="0" marT="0" marB="0"/>
                </a:tc>
                <a:tc>
                  <a:txBody>
                    <a:bodyPr/>
                    <a:lstStyle/>
                    <a:p>
                      <a:pPr algn="ctr"/>
                      <a:r>
                        <a:rPr lang="en-US" dirty="0"/>
                        <a:t>5</a:t>
                      </a:r>
                    </a:p>
                  </a:txBody>
                  <a:tcPr marL="0" marR="0" marT="0" marB="0"/>
                </a:tc>
                <a:tc>
                  <a:txBody>
                    <a:bodyPr/>
                    <a:lstStyle/>
                    <a:p>
                      <a:pPr algn="ctr"/>
                      <a:r>
                        <a:rPr lang="en-US" dirty="0"/>
                        <a:t>0101</a:t>
                      </a:r>
                    </a:p>
                  </a:txBody>
                  <a:tcPr marL="0" marR="0" marT="0" marB="0"/>
                </a:tc>
                <a:extLst>
                  <a:ext uri="{0D108BD9-81ED-4DB2-BD59-A6C34878D82A}">
                    <a16:rowId xmlns:a16="http://schemas.microsoft.com/office/drawing/2014/main" val="10006"/>
                  </a:ext>
                </a:extLst>
              </a:tr>
              <a:tr h="285750">
                <a:tc>
                  <a:txBody>
                    <a:bodyPr/>
                    <a:lstStyle/>
                    <a:p>
                      <a:pPr algn="ctr"/>
                      <a:r>
                        <a:rPr lang="en-US" dirty="0"/>
                        <a:t>6</a:t>
                      </a:r>
                    </a:p>
                  </a:txBody>
                  <a:tcPr marL="0" marR="0" marT="0" marB="0"/>
                </a:tc>
                <a:tc>
                  <a:txBody>
                    <a:bodyPr/>
                    <a:lstStyle/>
                    <a:p>
                      <a:pPr algn="ctr"/>
                      <a:r>
                        <a:rPr lang="en-US" dirty="0"/>
                        <a:t>6</a:t>
                      </a:r>
                    </a:p>
                  </a:txBody>
                  <a:tcPr marL="0" marR="0" marT="0" marB="0"/>
                </a:tc>
                <a:tc>
                  <a:txBody>
                    <a:bodyPr/>
                    <a:lstStyle/>
                    <a:p>
                      <a:pPr algn="ctr"/>
                      <a:r>
                        <a:rPr lang="en-US" dirty="0"/>
                        <a:t>0110</a:t>
                      </a:r>
                    </a:p>
                  </a:txBody>
                  <a:tcPr marL="0" marR="0" marT="0" marB="0"/>
                </a:tc>
                <a:extLst>
                  <a:ext uri="{0D108BD9-81ED-4DB2-BD59-A6C34878D82A}">
                    <a16:rowId xmlns:a16="http://schemas.microsoft.com/office/drawing/2014/main" val="10007"/>
                  </a:ext>
                </a:extLst>
              </a:tr>
              <a:tr h="285750">
                <a:tc>
                  <a:txBody>
                    <a:bodyPr/>
                    <a:lstStyle/>
                    <a:p>
                      <a:pPr algn="ctr"/>
                      <a:r>
                        <a:rPr lang="en-US" dirty="0"/>
                        <a:t>7</a:t>
                      </a:r>
                    </a:p>
                  </a:txBody>
                  <a:tcPr marL="0" marR="0" marT="0" marB="0"/>
                </a:tc>
                <a:tc>
                  <a:txBody>
                    <a:bodyPr/>
                    <a:lstStyle/>
                    <a:p>
                      <a:pPr algn="ctr"/>
                      <a:r>
                        <a:rPr lang="en-US" dirty="0"/>
                        <a:t>7</a:t>
                      </a:r>
                    </a:p>
                  </a:txBody>
                  <a:tcPr marL="0" marR="0" marT="0" marB="0"/>
                </a:tc>
                <a:tc>
                  <a:txBody>
                    <a:bodyPr/>
                    <a:lstStyle/>
                    <a:p>
                      <a:pPr algn="ctr"/>
                      <a:r>
                        <a:rPr lang="en-US" dirty="0"/>
                        <a:t>0111</a:t>
                      </a:r>
                    </a:p>
                  </a:txBody>
                  <a:tcPr marL="0" marR="0" marT="0" marB="0"/>
                </a:tc>
                <a:extLst>
                  <a:ext uri="{0D108BD9-81ED-4DB2-BD59-A6C34878D82A}">
                    <a16:rowId xmlns:a16="http://schemas.microsoft.com/office/drawing/2014/main" val="10008"/>
                  </a:ext>
                </a:extLst>
              </a:tr>
              <a:tr h="285750">
                <a:tc>
                  <a:txBody>
                    <a:bodyPr/>
                    <a:lstStyle/>
                    <a:p>
                      <a:pPr algn="ctr"/>
                      <a:r>
                        <a:rPr lang="en-US" dirty="0"/>
                        <a:t>8</a:t>
                      </a:r>
                    </a:p>
                  </a:txBody>
                  <a:tcPr marL="0" marR="0" marT="0" marB="0"/>
                </a:tc>
                <a:tc>
                  <a:txBody>
                    <a:bodyPr/>
                    <a:lstStyle/>
                    <a:p>
                      <a:pPr algn="ctr"/>
                      <a:r>
                        <a:rPr lang="en-US" dirty="0"/>
                        <a:t>8</a:t>
                      </a:r>
                    </a:p>
                  </a:txBody>
                  <a:tcPr marL="0" marR="0" marT="0" marB="0"/>
                </a:tc>
                <a:tc>
                  <a:txBody>
                    <a:bodyPr/>
                    <a:lstStyle/>
                    <a:p>
                      <a:pPr algn="ctr"/>
                      <a:r>
                        <a:rPr lang="en-US" dirty="0"/>
                        <a:t>1000</a:t>
                      </a:r>
                    </a:p>
                  </a:txBody>
                  <a:tcPr marL="0" marR="0" marT="0" marB="0"/>
                </a:tc>
                <a:extLst>
                  <a:ext uri="{0D108BD9-81ED-4DB2-BD59-A6C34878D82A}">
                    <a16:rowId xmlns:a16="http://schemas.microsoft.com/office/drawing/2014/main" val="10009"/>
                  </a:ext>
                </a:extLst>
              </a:tr>
              <a:tr h="285750">
                <a:tc>
                  <a:txBody>
                    <a:bodyPr/>
                    <a:lstStyle/>
                    <a:p>
                      <a:pPr algn="ctr"/>
                      <a:r>
                        <a:rPr lang="en-US" dirty="0"/>
                        <a:t>9</a:t>
                      </a:r>
                    </a:p>
                  </a:txBody>
                  <a:tcPr marL="0" marR="0" marT="0" marB="0"/>
                </a:tc>
                <a:tc>
                  <a:txBody>
                    <a:bodyPr/>
                    <a:lstStyle/>
                    <a:p>
                      <a:pPr algn="ctr"/>
                      <a:r>
                        <a:rPr lang="en-US" dirty="0"/>
                        <a:t>9</a:t>
                      </a:r>
                    </a:p>
                  </a:txBody>
                  <a:tcPr marL="0" marR="0" marT="0" marB="0"/>
                </a:tc>
                <a:tc>
                  <a:txBody>
                    <a:bodyPr/>
                    <a:lstStyle/>
                    <a:p>
                      <a:pPr algn="ctr"/>
                      <a:r>
                        <a:rPr lang="en-US" dirty="0"/>
                        <a:t>1001</a:t>
                      </a:r>
                    </a:p>
                  </a:txBody>
                  <a:tcPr marL="0" marR="0" marT="0" marB="0"/>
                </a:tc>
                <a:extLst>
                  <a:ext uri="{0D108BD9-81ED-4DB2-BD59-A6C34878D82A}">
                    <a16:rowId xmlns:a16="http://schemas.microsoft.com/office/drawing/2014/main" val="10010"/>
                  </a:ext>
                </a:extLst>
              </a:tr>
              <a:tr h="285750">
                <a:tc>
                  <a:txBody>
                    <a:bodyPr/>
                    <a:lstStyle/>
                    <a:p>
                      <a:pPr algn="ctr"/>
                      <a:r>
                        <a:rPr lang="en-US" dirty="0"/>
                        <a:t>10</a:t>
                      </a:r>
                    </a:p>
                  </a:txBody>
                  <a:tcPr marL="0" marR="0" marT="0" marB="0"/>
                </a:tc>
                <a:tc>
                  <a:txBody>
                    <a:bodyPr/>
                    <a:lstStyle/>
                    <a:p>
                      <a:pPr algn="ctr"/>
                      <a:r>
                        <a:rPr lang="en-US" dirty="0"/>
                        <a:t>A</a:t>
                      </a:r>
                    </a:p>
                  </a:txBody>
                  <a:tcPr marL="0" marR="0" marT="0" marB="0"/>
                </a:tc>
                <a:tc>
                  <a:txBody>
                    <a:bodyPr/>
                    <a:lstStyle/>
                    <a:p>
                      <a:pPr algn="ctr"/>
                      <a:r>
                        <a:rPr lang="en-US" dirty="0"/>
                        <a:t>1010</a:t>
                      </a:r>
                    </a:p>
                  </a:txBody>
                  <a:tcPr marL="0" marR="0" marT="0" marB="0"/>
                </a:tc>
                <a:extLst>
                  <a:ext uri="{0D108BD9-81ED-4DB2-BD59-A6C34878D82A}">
                    <a16:rowId xmlns:a16="http://schemas.microsoft.com/office/drawing/2014/main" val="10011"/>
                  </a:ext>
                </a:extLst>
              </a:tr>
              <a:tr h="285750">
                <a:tc>
                  <a:txBody>
                    <a:bodyPr/>
                    <a:lstStyle/>
                    <a:p>
                      <a:pPr algn="ctr"/>
                      <a:r>
                        <a:rPr lang="en-US" dirty="0"/>
                        <a:t>11</a:t>
                      </a:r>
                    </a:p>
                  </a:txBody>
                  <a:tcPr marL="0" marR="0" marT="0" marB="0"/>
                </a:tc>
                <a:tc>
                  <a:txBody>
                    <a:bodyPr/>
                    <a:lstStyle/>
                    <a:p>
                      <a:pPr algn="ctr"/>
                      <a:r>
                        <a:rPr lang="en-US" dirty="0"/>
                        <a:t>B</a:t>
                      </a:r>
                    </a:p>
                  </a:txBody>
                  <a:tcPr marL="0" marR="0" marT="0" marB="0"/>
                </a:tc>
                <a:tc>
                  <a:txBody>
                    <a:bodyPr/>
                    <a:lstStyle/>
                    <a:p>
                      <a:pPr algn="ctr"/>
                      <a:r>
                        <a:rPr lang="en-US" dirty="0"/>
                        <a:t>1011</a:t>
                      </a:r>
                    </a:p>
                  </a:txBody>
                  <a:tcPr marL="0" marR="0" marT="0" marB="0"/>
                </a:tc>
                <a:extLst>
                  <a:ext uri="{0D108BD9-81ED-4DB2-BD59-A6C34878D82A}">
                    <a16:rowId xmlns:a16="http://schemas.microsoft.com/office/drawing/2014/main" val="10012"/>
                  </a:ext>
                </a:extLst>
              </a:tr>
              <a:tr h="285750">
                <a:tc>
                  <a:txBody>
                    <a:bodyPr/>
                    <a:lstStyle/>
                    <a:p>
                      <a:pPr algn="ctr"/>
                      <a:r>
                        <a:rPr lang="en-US" dirty="0"/>
                        <a:t>12</a:t>
                      </a:r>
                    </a:p>
                  </a:txBody>
                  <a:tcPr marL="0" marR="0" marT="0" marB="0"/>
                </a:tc>
                <a:tc>
                  <a:txBody>
                    <a:bodyPr/>
                    <a:lstStyle/>
                    <a:p>
                      <a:pPr algn="ctr"/>
                      <a:r>
                        <a:rPr lang="en-US" dirty="0"/>
                        <a:t>C</a:t>
                      </a:r>
                    </a:p>
                  </a:txBody>
                  <a:tcPr marL="0" marR="0" marT="0" marB="0"/>
                </a:tc>
                <a:tc>
                  <a:txBody>
                    <a:bodyPr/>
                    <a:lstStyle/>
                    <a:p>
                      <a:pPr algn="ctr"/>
                      <a:r>
                        <a:rPr lang="en-US" dirty="0"/>
                        <a:t>1100</a:t>
                      </a:r>
                    </a:p>
                  </a:txBody>
                  <a:tcPr marL="0" marR="0" marT="0" marB="0"/>
                </a:tc>
                <a:extLst>
                  <a:ext uri="{0D108BD9-81ED-4DB2-BD59-A6C34878D82A}">
                    <a16:rowId xmlns:a16="http://schemas.microsoft.com/office/drawing/2014/main" val="10013"/>
                  </a:ext>
                </a:extLst>
              </a:tr>
              <a:tr h="285750">
                <a:tc>
                  <a:txBody>
                    <a:bodyPr/>
                    <a:lstStyle/>
                    <a:p>
                      <a:pPr algn="ctr"/>
                      <a:r>
                        <a:rPr lang="en-US" dirty="0"/>
                        <a:t>13</a:t>
                      </a:r>
                    </a:p>
                  </a:txBody>
                  <a:tcPr marL="0" marR="0" marT="0" marB="0"/>
                </a:tc>
                <a:tc>
                  <a:txBody>
                    <a:bodyPr/>
                    <a:lstStyle/>
                    <a:p>
                      <a:pPr algn="ctr"/>
                      <a:r>
                        <a:rPr lang="en-US" dirty="0"/>
                        <a:t>D</a:t>
                      </a:r>
                    </a:p>
                  </a:txBody>
                  <a:tcPr marL="0" marR="0" marT="0" marB="0"/>
                </a:tc>
                <a:tc>
                  <a:txBody>
                    <a:bodyPr/>
                    <a:lstStyle/>
                    <a:p>
                      <a:pPr algn="ctr"/>
                      <a:r>
                        <a:rPr lang="en-US" dirty="0"/>
                        <a:t>1101</a:t>
                      </a:r>
                    </a:p>
                  </a:txBody>
                  <a:tcPr marL="0" marR="0" marT="0" marB="0"/>
                </a:tc>
                <a:extLst>
                  <a:ext uri="{0D108BD9-81ED-4DB2-BD59-A6C34878D82A}">
                    <a16:rowId xmlns:a16="http://schemas.microsoft.com/office/drawing/2014/main" val="10014"/>
                  </a:ext>
                </a:extLst>
              </a:tr>
              <a:tr h="285750">
                <a:tc>
                  <a:txBody>
                    <a:bodyPr/>
                    <a:lstStyle/>
                    <a:p>
                      <a:pPr algn="ctr"/>
                      <a:r>
                        <a:rPr lang="en-US" dirty="0"/>
                        <a:t>14</a:t>
                      </a:r>
                    </a:p>
                  </a:txBody>
                  <a:tcPr marL="0" marR="0" marT="0" marB="0"/>
                </a:tc>
                <a:tc>
                  <a:txBody>
                    <a:bodyPr/>
                    <a:lstStyle/>
                    <a:p>
                      <a:pPr algn="ctr"/>
                      <a:r>
                        <a:rPr lang="en-US" dirty="0"/>
                        <a:t>E</a:t>
                      </a:r>
                    </a:p>
                  </a:txBody>
                  <a:tcPr marL="0" marR="0" marT="0" marB="0"/>
                </a:tc>
                <a:tc>
                  <a:txBody>
                    <a:bodyPr/>
                    <a:lstStyle/>
                    <a:p>
                      <a:pPr algn="ctr"/>
                      <a:r>
                        <a:rPr lang="en-US" dirty="0"/>
                        <a:t>1110</a:t>
                      </a:r>
                    </a:p>
                  </a:txBody>
                  <a:tcPr marL="0" marR="0" marT="0" marB="0"/>
                </a:tc>
                <a:extLst>
                  <a:ext uri="{0D108BD9-81ED-4DB2-BD59-A6C34878D82A}">
                    <a16:rowId xmlns:a16="http://schemas.microsoft.com/office/drawing/2014/main" val="10015"/>
                  </a:ext>
                </a:extLst>
              </a:tr>
              <a:tr h="285750">
                <a:tc>
                  <a:txBody>
                    <a:bodyPr/>
                    <a:lstStyle/>
                    <a:p>
                      <a:pPr algn="ctr"/>
                      <a:r>
                        <a:rPr lang="en-US" dirty="0"/>
                        <a:t>15</a:t>
                      </a:r>
                    </a:p>
                  </a:txBody>
                  <a:tcPr marL="0" marR="0" marT="0" marB="0"/>
                </a:tc>
                <a:tc>
                  <a:txBody>
                    <a:bodyPr/>
                    <a:lstStyle/>
                    <a:p>
                      <a:pPr algn="ctr"/>
                      <a:r>
                        <a:rPr lang="en-US" dirty="0"/>
                        <a:t>F</a:t>
                      </a:r>
                    </a:p>
                  </a:txBody>
                  <a:tcPr marL="0" marR="0" marT="0" marB="0"/>
                </a:tc>
                <a:tc>
                  <a:txBody>
                    <a:bodyPr/>
                    <a:lstStyle/>
                    <a:p>
                      <a:pPr algn="ctr"/>
                      <a:r>
                        <a:rPr lang="en-US" dirty="0"/>
                        <a:t>1111</a:t>
                      </a:r>
                    </a:p>
                  </a:txBody>
                  <a:tcPr marL="0" marR="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0017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Counting Like a Computer – Adding Binary</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14</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3907" y="1567749"/>
            <a:ext cx="1929647" cy="4349819"/>
          </a:xfrm>
          <a:prstGeom prst="rect">
            <a:avLst/>
          </a:prstGeom>
          <a:effectLst>
            <a:outerShdw blurRad="76200" dist="241300" dir="17640000" sy="23000" kx="1200000" algn="br" rotWithShape="0">
              <a:prstClr val="black">
                <a:alpha val="20000"/>
              </a:prstClr>
            </a:outerShdw>
          </a:effectLst>
        </p:spPr>
      </p:pic>
      <p:sp>
        <p:nvSpPr>
          <p:cNvPr id="10" name="Rounded Rectangular Callout 6"/>
          <p:cNvSpPr/>
          <p:nvPr/>
        </p:nvSpPr>
        <p:spPr>
          <a:xfrm rot="5400000">
            <a:off x="4279105" y="-574640"/>
            <a:ext cx="5150736" cy="8638103"/>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 name="connsiteX0" fmla="*/ 92501 w 5305634"/>
              <a:gd name="connsiteY0" fmla="*/ 868873 h 10258146"/>
              <a:gd name="connsiteX1" fmla="*/ 961374 w 5305634"/>
              <a:gd name="connsiteY1" fmla="*/ 0 h 10258146"/>
              <a:gd name="connsiteX2" fmla="*/ 961357 w 5305634"/>
              <a:gd name="connsiteY2" fmla="*/ 0 h 10258146"/>
              <a:gd name="connsiteX3" fmla="*/ 961357 w 5305634"/>
              <a:gd name="connsiteY3" fmla="*/ 0 h 10258146"/>
              <a:gd name="connsiteX4" fmla="*/ 2264640 w 5305634"/>
              <a:gd name="connsiteY4" fmla="*/ 0 h 10258146"/>
              <a:gd name="connsiteX5" fmla="*/ 4436761 w 5305634"/>
              <a:gd name="connsiteY5" fmla="*/ 0 h 10258146"/>
              <a:gd name="connsiteX6" fmla="*/ 5305634 w 5305634"/>
              <a:gd name="connsiteY6" fmla="*/ 868873 h 10258146"/>
              <a:gd name="connsiteX7" fmla="*/ 5305634 w 5305634"/>
              <a:gd name="connsiteY7" fmla="*/ 4793704 h 10258146"/>
              <a:gd name="connsiteX8" fmla="*/ 5305634 w 5305634"/>
              <a:gd name="connsiteY8" fmla="*/ 4793704 h 10258146"/>
              <a:gd name="connsiteX9" fmla="*/ 5305634 w 5305634"/>
              <a:gd name="connsiteY9" fmla="*/ 6848148 h 10258146"/>
              <a:gd name="connsiteX10" fmla="*/ 5305634 w 5305634"/>
              <a:gd name="connsiteY10" fmla="*/ 7348905 h 10258146"/>
              <a:gd name="connsiteX11" fmla="*/ 4436761 w 5305634"/>
              <a:gd name="connsiteY11" fmla="*/ 8217778 h 10258146"/>
              <a:gd name="connsiteX12" fmla="*/ 1655042 w 5305634"/>
              <a:gd name="connsiteY12" fmla="*/ 8207268 h 10258146"/>
              <a:gd name="connsiteX13" fmla="*/ 0 w 5305634"/>
              <a:gd name="connsiteY13" fmla="*/ 10258146 h 10258146"/>
              <a:gd name="connsiteX14" fmla="*/ 961357 w 5305634"/>
              <a:gd name="connsiteY14" fmla="*/ 8217778 h 10258146"/>
              <a:gd name="connsiteX15" fmla="*/ 961374 w 5305634"/>
              <a:gd name="connsiteY15" fmla="*/ 8217778 h 10258146"/>
              <a:gd name="connsiteX16" fmla="*/ 92501 w 5305634"/>
              <a:gd name="connsiteY16" fmla="*/ 7348905 h 10258146"/>
              <a:gd name="connsiteX17" fmla="*/ 92501 w 5305634"/>
              <a:gd name="connsiteY17" fmla="*/ 6848148 h 10258146"/>
              <a:gd name="connsiteX18" fmla="*/ 92501 w 5305634"/>
              <a:gd name="connsiteY18" fmla="*/ 4793704 h 10258146"/>
              <a:gd name="connsiteX19" fmla="*/ 92501 w 5305634"/>
              <a:gd name="connsiteY19" fmla="*/ 4793704 h 10258146"/>
              <a:gd name="connsiteX20" fmla="*/ 92501 w 5305634"/>
              <a:gd name="connsiteY20" fmla="*/ 868873 h 10258146"/>
              <a:gd name="connsiteX0" fmla="*/ 3053498 w 8266631"/>
              <a:gd name="connsiteY0" fmla="*/ 868873 h 10196950"/>
              <a:gd name="connsiteX1" fmla="*/ 3922371 w 8266631"/>
              <a:gd name="connsiteY1" fmla="*/ 0 h 10196950"/>
              <a:gd name="connsiteX2" fmla="*/ 3922354 w 8266631"/>
              <a:gd name="connsiteY2" fmla="*/ 0 h 10196950"/>
              <a:gd name="connsiteX3" fmla="*/ 3922354 w 8266631"/>
              <a:gd name="connsiteY3" fmla="*/ 0 h 10196950"/>
              <a:gd name="connsiteX4" fmla="*/ 5225637 w 8266631"/>
              <a:gd name="connsiteY4" fmla="*/ 0 h 10196950"/>
              <a:gd name="connsiteX5" fmla="*/ 7397758 w 8266631"/>
              <a:gd name="connsiteY5" fmla="*/ 0 h 10196950"/>
              <a:gd name="connsiteX6" fmla="*/ 8266631 w 8266631"/>
              <a:gd name="connsiteY6" fmla="*/ 868873 h 10196950"/>
              <a:gd name="connsiteX7" fmla="*/ 8266631 w 8266631"/>
              <a:gd name="connsiteY7" fmla="*/ 4793704 h 10196950"/>
              <a:gd name="connsiteX8" fmla="*/ 8266631 w 8266631"/>
              <a:gd name="connsiteY8" fmla="*/ 4793704 h 10196950"/>
              <a:gd name="connsiteX9" fmla="*/ 8266631 w 8266631"/>
              <a:gd name="connsiteY9" fmla="*/ 6848148 h 10196950"/>
              <a:gd name="connsiteX10" fmla="*/ 8266631 w 8266631"/>
              <a:gd name="connsiteY10" fmla="*/ 7348905 h 10196950"/>
              <a:gd name="connsiteX11" fmla="*/ 7397758 w 8266631"/>
              <a:gd name="connsiteY11" fmla="*/ 8217778 h 10196950"/>
              <a:gd name="connsiteX12" fmla="*/ 4616039 w 8266631"/>
              <a:gd name="connsiteY12" fmla="*/ 8207268 h 10196950"/>
              <a:gd name="connsiteX13" fmla="*/ -1 w 8266631"/>
              <a:gd name="connsiteY13" fmla="*/ 10196950 h 10196950"/>
              <a:gd name="connsiteX14" fmla="*/ 3922354 w 8266631"/>
              <a:gd name="connsiteY14" fmla="*/ 8217778 h 10196950"/>
              <a:gd name="connsiteX15" fmla="*/ 3922371 w 8266631"/>
              <a:gd name="connsiteY15" fmla="*/ 8217778 h 10196950"/>
              <a:gd name="connsiteX16" fmla="*/ 3053498 w 8266631"/>
              <a:gd name="connsiteY16" fmla="*/ 7348905 h 10196950"/>
              <a:gd name="connsiteX17" fmla="*/ 3053498 w 8266631"/>
              <a:gd name="connsiteY17" fmla="*/ 6848148 h 10196950"/>
              <a:gd name="connsiteX18" fmla="*/ 3053498 w 8266631"/>
              <a:gd name="connsiteY18" fmla="*/ 4793704 h 10196950"/>
              <a:gd name="connsiteX19" fmla="*/ 3053498 w 8266631"/>
              <a:gd name="connsiteY19" fmla="*/ 4793704 h 10196950"/>
              <a:gd name="connsiteX20" fmla="*/ 3053498 w 8266631"/>
              <a:gd name="connsiteY20" fmla="*/ 868873 h 10196950"/>
              <a:gd name="connsiteX0" fmla="*/ 0 w 5213133"/>
              <a:gd name="connsiteY0" fmla="*/ 868873 h 10243487"/>
              <a:gd name="connsiteX1" fmla="*/ 868873 w 5213133"/>
              <a:gd name="connsiteY1" fmla="*/ 0 h 10243487"/>
              <a:gd name="connsiteX2" fmla="*/ 868856 w 5213133"/>
              <a:gd name="connsiteY2" fmla="*/ 0 h 10243487"/>
              <a:gd name="connsiteX3" fmla="*/ 868856 w 5213133"/>
              <a:gd name="connsiteY3" fmla="*/ 0 h 10243487"/>
              <a:gd name="connsiteX4" fmla="*/ 2172139 w 5213133"/>
              <a:gd name="connsiteY4" fmla="*/ 0 h 10243487"/>
              <a:gd name="connsiteX5" fmla="*/ 4344260 w 5213133"/>
              <a:gd name="connsiteY5" fmla="*/ 0 h 10243487"/>
              <a:gd name="connsiteX6" fmla="*/ 5213133 w 5213133"/>
              <a:gd name="connsiteY6" fmla="*/ 868873 h 10243487"/>
              <a:gd name="connsiteX7" fmla="*/ 5213133 w 5213133"/>
              <a:gd name="connsiteY7" fmla="*/ 4793704 h 10243487"/>
              <a:gd name="connsiteX8" fmla="*/ 5213133 w 5213133"/>
              <a:gd name="connsiteY8" fmla="*/ 4793704 h 10243487"/>
              <a:gd name="connsiteX9" fmla="*/ 5213133 w 5213133"/>
              <a:gd name="connsiteY9" fmla="*/ 6848148 h 10243487"/>
              <a:gd name="connsiteX10" fmla="*/ 5213133 w 5213133"/>
              <a:gd name="connsiteY10" fmla="*/ 7348905 h 10243487"/>
              <a:gd name="connsiteX11" fmla="*/ 4344260 w 5213133"/>
              <a:gd name="connsiteY11" fmla="*/ 8217778 h 10243487"/>
              <a:gd name="connsiteX12" fmla="*/ 1562541 w 5213133"/>
              <a:gd name="connsiteY12" fmla="*/ 8207268 h 10243487"/>
              <a:gd name="connsiteX13" fmla="*/ 52088 w 5213133"/>
              <a:gd name="connsiteY13" fmla="*/ 10243487 h 10243487"/>
              <a:gd name="connsiteX14" fmla="*/ 868856 w 5213133"/>
              <a:gd name="connsiteY14" fmla="*/ 8217778 h 10243487"/>
              <a:gd name="connsiteX15" fmla="*/ 868873 w 5213133"/>
              <a:gd name="connsiteY15" fmla="*/ 8217778 h 10243487"/>
              <a:gd name="connsiteX16" fmla="*/ 0 w 5213133"/>
              <a:gd name="connsiteY16" fmla="*/ 7348905 h 10243487"/>
              <a:gd name="connsiteX17" fmla="*/ 0 w 5213133"/>
              <a:gd name="connsiteY17" fmla="*/ 6848148 h 10243487"/>
              <a:gd name="connsiteX18" fmla="*/ 0 w 5213133"/>
              <a:gd name="connsiteY18" fmla="*/ 4793704 h 10243487"/>
              <a:gd name="connsiteX19" fmla="*/ 0 w 5213133"/>
              <a:gd name="connsiteY19" fmla="*/ 4793704 h 10243487"/>
              <a:gd name="connsiteX20" fmla="*/ 0 w 5213133"/>
              <a:gd name="connsiteY20" fmla="*/ 868873 h 10243487"/>
              <a:gd name="connsiteX0" fmla="*/ 0 w 5213133"/>
              <a:gd name="connsiteY0" fmla="*/ 868873 h 9737178"/>
              <a:gd name="connsiteX1" fmla="*/ 868873 w 5213133"/>
              <a:gd name="connsiteY1" fmla="*/ 0 h 9737178"/>
              <a:gd name="connsiteX2" fmla="*/ 868856 w 5213133"/>
              <a:gd name="connsiteY2" fmla="*/ 0 h 9737178"/>
              <a:gd name="connsiteX3" fmla="*/ 868856 w 5213133"/>
              <a:gd name="connsiteY3" fmla="*/ 0 h 9737178"/>
              <a:gd name="connsiteX4" fmla="*/ 2172139 w 5213133"/>
              <a:gd name="connsiteY4" fmla="*/ 0 h 9737178"/>
              <a:gd name="connsiteX5" fmla="*/ 4344260 w 5213133"/>
              <a:gd name="connsiteY5" fmla="*/ 0 h 9737178"/>
              <a:gd name="connsiteX6" fmla="*/ 5213133 w 5213133"/>
              <a:gd name="connsiteY6" fmla="*/ 868873 h 9737178"/>
              <a:gd name="connsiteX7" fmla="*/ 5213133 w 5213133"/>
              <a:gd name="connsiteY7" fmla="*/ 4793704 h 9737178"/>
              <a:gd name="connsiteX8" fmla="*/ 5213133 w 5213133"/>
              <a:gd name="connsiteY8" fmla="*/ 4793704 h 9737178"/>
              <a:gd name="connsiteX9" fmla="*/ 5213133 w 5213133"/>
              <a:gd name="connsiteY9" fmla="*/ 6848148 h 9737178"/>
              <a:gd name="connsiteX10" fmla="*/ 5213133 w 5213133"/>
              <a:gd name="connsiteY10" fmla="*/ 7348905 h 9737178"/>
              <a:gd name="connsiteX11" fmla="*/ 4344260 w 5213133"/>
              <a:gd name="connsiteY11" fmla="*/ 8217778 h 9737178"/>
              <a:gd name="connsiteX12" fmla="*/ 1562541 w 5213133"/>
              <a:gd name="connsiteY12" fmla="*/ 8207268 h 9737178"/>
              <a:gd name="connsiteX13" fmla="*/ 1633346 w 5213133"/>
              <a:gd name="connsiteY13" fmla="*/ 9737178 h 9737178"/>
              <a:gd name="connsiteX14" fmla="*/ 868856 w 5213133"/>
              <a:gd name="connsiteY14" fmla="*/ 8217778 h 9737178"/>
              <a:gd name="connsiteX15" fmla="*/ 868873 w 5213133"/>
              <a:gd name="connsiteY15" fmla="*/ 8217778 h 9737178"/>
              <a:gd name="connsiteX16" fmla="*/ 0 w 5213133"/>
              <a:gd name="connsiteY16" fmla="*/ 7348905 h 9737178"/>
              <a:gd name="connsiteX17" fmla="*/ 0 w 5213133"/>
              <a:gd name="connsiteY17" fmla="*/ 6848148 h 9737178"/>
              <a:gd name="connsiteX18" fmla="*/ 0 w 5213133"/>
              <a:gd name="connsiteY18" fmla="*/ 4793704 h 9737178"/>
              <a:gd name="connsiteX19" fmla="*/ 0 w 5213133"/>
              <a:gd name="connsiteY19" fmla="*/ 4793704 h 9737178"/>
              <a:gd name="connsiteX20" fmla="*/ 0 w 5213133"/>
              <a:gd name="connsiteY20" fmla="*/ 868873 h 973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9737178">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1633346" y="9737178"/>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9572A4"/>
              </a:solidFill>
              <a:latin typeface="Quicksand" charset="0"/>
              <a:ea typeface="Quicksand" charset="0"/>
              <a:cs typeface="Quicksand" charset="0"/>
            </a:endParaRPr>
          </a:p>
        </p:txBody>
      </p:sp>
      <p:sp>
        <p:nvSpPr>
          <p:cNvPr id="12" name="TextBox 11"/>
          <p:cNvSpPr txBox="1"/>
          <p:nvPr/>
        </p:nvSpPr>
        <p:spPr>
          <a:xfrm>
            <a:off x="4036740" y="1317808"/>
            <a:ext cx="7292900" cy="4832092"/>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A base 2 digit can either be 0 or 1.</a:t>
            </a:r>
          </a:p>
          <a:p>
            <a:endParaRPr lang="en-US" sz="2800" b="1" dirty="0">
              <a:solidFill>
                <a:srgbClr val="FFC000"/>
              </a:solidFill>
              <a:latin typeface="Quicksand" charset="0"/>
              <a:ea typeface="Quicksand" charset="0"/>
              <a:cs typeface="Quicksand" charset="0"/>
            </a:endParaRPr>
          </a:p>
          <a:p>
            <a:r>
              <a:rPr lang="en-US" sz="2800" b="1" dirty="0">
                <a:solidFill>
                  <a:srgbClr val="FFC000"/>
                </a:solidFill>
                <a:latin typeface="Quicksand" charset="0"/>
                <a:ea typeface="Quicksand" charset="0"/>
                <a:cs typeface="Quicksand" charset="0"/>
              </a:rPr>
              <a:t>A base 10 digit can only be 0-9.</a:t>
            </a:r>
          </a:p>
          <a:p>
            <a:endParaRPr lang="en-US" sz="2800" b="1" dirty="0">
              <a:solidFill>
                <a:srgbClr val="FFC000"/>
              </a:solidFill>
              <a:latin typeface="Quicksand" charset="0"/>
              <a:ea typeface="Quicksand" charset="0"/>
              <a:cs typeface="Quicksand" charset="0"/>
            </a:endParaRPr>
          </a:p>
          <a:p>
            <a:r>
              <a:rPr lang="en-US" sz="2800" b="1" dirty="0">
                <a:solidFill>
                  <a:srgbClr val="FFC000"/>
                </a:solidFill>
                <a:latin typeface="Quicksand" charset="0"/>
                <a:ea typeface="Quicksand" charset="0"/>
                <a:cs typeface="Quicksand" charset="0"/>
              </a:rPr>
              <a:t>In base 10 when 1 is added to 9 we must “carry” a 1 to the next digit.</a:t>
            </a:r>
          </a:p>
          <a:p>
            <a:endParaRPr lang="en-US" sz="2800" b="1" dirty="0">
              <a:solidFill>
                <a:srgbClr val="FFC000"/>
              </a:solidFill>
              <a:latin typeface="Quicksand" charset="0"/>
              <a:ea typeface="Quicksand" charset="0"/>
              <a:cs typeface="Quicksand" charset="0"/>
            </a:endParaRPr>
          </a:p>
          <a:p>
            <a:r>
              <a:rPr lang="en-US" sz="2800" b="1" dirty="0">
                <a:solidFill>
                  <a:srgbClr val="FFC000"/>
                </a:solidFill>
                <a:latin typeface="Quicksand" charset="0"/>
                <a:ea typeface="Quicksand" charset="0"/>
                <a:cs typeface="Quicksand" charset="0"/>
              </a:rPr>
              <a:t>In base 2, when 1 is added to 1 we carry a 1 to the next digit. Let’s practice on the board to get good at this.</a:t>
            </a:r>
          </a:p>
        </p:txBody>
      </p:sp>
    </p:spTree>
    <p:extLst>
      <p:ext uri="{BB962C8B-B14F-4D97-AF65-F5344CB8AC3E}">
        <p14:creationId xmlns:p14="http://schemas.microsoft.com/office/powerpoint/2010/main" val="35535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6968"/>
          </a:xfrm>
        </p:spPr>
        <p:txBody>
          <a:bodyPr>
            <a:normAutofit fontScale="90000"/>
          </a:bodyPr>
          <a:lstStyle/>
          <a:p>
            <a:pPr algn="ctr"/>
            <a:r>
              <a:rPr lang="en-US" dirty="0"/>
              <a:t>American Standard Code for Information Interchange</a:t>
            </a:r>
          </a:p>
        </p:txBody>
      </p:sp>
      <p:sp>
        <p:nvSpPr>
          <p:cNvPr id="4" name="Footer Placeholder 3"/>
          <p:cNvSpPr>
            <a:spLocks noGrp="1"/>
          </p:cNvSpPr>
          <p:nvPr>
            <p:ph type="ftr" sz="quarter" idx="11"/>
          </p:nvPr>
        </p:nvSpPr>
        <p:spPr/>
        <p:txBody>
          <a:bodyPr/>
          <a:lstStyle/>
          <a:p>
            <a:r>
              <a:rPr lang="en-US" dirty="0"/>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15</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287" b="1798"/>
          <a:stretch/>
        </p:blipFill>
        <p:spPr>
          <a:xfrm>
            <a:off x="1435664" y="985652"/>
            <a:ext cx="9320672" cy="5449310"/>
          </a:xfrm>
          <a:prstGeom prst="rect">
            <a:avLst/>
          </a:prstGeom>
        </p:spPr>
      </p:pic>
    </p:spTree>
    <p:extLst>
      <p:ext uri="{BB962C8B-B14F-4D97-AF65-F5344CB8AC3E}">
        <p14:creationId xmlns:p14="http://schemas.microsoft.com/office/powerpoint/2010/main" val="374395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2 – Data Decoder Challenge</a:t>
            </a:r>
          </a:p>
        </p:txBody>
      </p:sp>
      <p:sp>
        <p:nvSpPr>
          <p:cNvPr id="4" name="Footer Placeholder 3"/>
          <p:cNvSpPr>
            <a:spLocks noGrp="1"/>
          </p:cNvSpPr>
          <p:nvPr>
            <p:ph type="ftr" sz="quarter" idx="11"/>
          </p:nvPr>
        </p:nvSpPr>
        <p:spPr/>
        <p:txBody>
          <a:bodyPr/>
          <a:lstStyle/>
          <a:p>
            <a:r>
              <a:rPr lang="en-US" dirty="0"/>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16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605845209"/>
              </p:ext>
            </p:extLst>
          </p:nvPr>
        </p:nvGraphicFramePr>
        <p:xfrm>
          <a:off x="158594" y="1288377"/>
          <a:ext cx="3097562" cy="4820920"/>
        </p:xfrm>
        <a:graphic>
          <a:graphicData uri="http://schemas.openxmlformats.org/drawingml/2006/table">
            <a:tbl>
              <a:tblPr firstRow="1" bandRow="1">
                <a:tableStyleId>{93296810-A885-4BE3-A3E7-6D5BEEA58F35}</a:tableStyleId>
              </a:tblPr>
              <a:tblGrid>
                <a:gridCol w="1123796">
                  <a:extLst>
                    <a:ext uri="{9D8B030D-6E8A-4147-A177-3AD203B41FA5}">
                      <a16:colId xmlns:a16="http://schemas.microsoft.com/office/drawing/2014/main" val="4152349768"/>
                    </a:ext>
                  </a:extLst>
                </a:gridCol>
                <a:gridCol w="669073">
                  <a:extLst>
                    <a:ext uri="{9D8B030D-6E8A-4147-A177-3AD203B41FA5}">
                      <a16:colId xmlns:a16="http://schemas.microsoft.com/office/drawing/2014/main" val="3002029656"/>
                    </a:ext>
                  </a:extLst>
                </a:gridCol>
                <a:gridCol w="1304693">
                  <a:extLst>
                    <a:ext uri="{9D8B030D-6E8A-4147-A177-3AD203B41FA5}">
                      <a16:colId xmlns:a16="http://schemas.microsoft.com/office/drawing/2014/main" val="4268049434"/>
                    </a:ext>
                  </a:extLst>
                </a:gridCol>
              </a:tblGrid>
              <a:tr h="370840">
                <a:tc>
                  <a:txBody>
                    <a:bodyPr/>
                    <a:lstStyle/>
                    <a:p>
                      <a:r>
                        <a:rPr lang="en-US" dirty="0"/>
                        <a:t>Binary</a:t>
                      </a:r>
                    </a:p>
                  </a:txBody>
                  <a:tcPr/>
                </a:tc>
                <a:tc>
                  <a:txBody>
                    <a:bodyPr/>
                    <a:lstStyle/>
                    <a:p>
                      <a:r>
                        <a:rPr lang="en-US" dirty="0"/>
                        <a:t>Hex</a:t>
                      </a:r>
                    </a:p>
                  </a:txBody>
                  <a:tcPr/>
                </a:tc>
                <a:tc>
                  <a:txBody>
                    <a:bodyPr/>
                    <a:lstStyle/>
                    <a:p>
                      <a:r>
                        <a:rPr lang="en-US" dirty="0"/>
                        <a:t>Letter</a:t>
                      </a:r>
                    </a:p>
                  </a:txBody>
                  <a:tcPr/>
                </a:tc>
                <a:extLst>
                  <a:ext uri="{0D108BD9-81ED-4DB2-BD59-A6C34878D82A}">
                    <a16:rowId xmlns:a16="http://schemas.microsoft.com/office/drawing/2014/main" val="2976316225"/>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01000111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1611595"/>
                  </a:ext>
                </a:extLst>
              </a:tr>
              <a:tr h="370840">
                <a:tc>
                  <a:txBody>
                    <a:bodyPr/>
                    <a:lstStyle/>
                    <a:p>
                      <a:pPr algn="l" rtl="0" fontAlgn="ctr"/>
                      <a:r>
                        <a:rPr lang="en-US" sz="1800" b="0" i="0" u="none" strike="noStrike">
                          <a:solidFill>
                            <a:srgbClr val="000000"/>
                          </a:solidFill>
                          <a:effectLst/>
                          <a:latin typeface="Calibri" panose="020F0502020204030204" pitchFamily="34" charset="0"/>
                        </a:rPr>
                        <a:t>01101111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6f</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7616571"/>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01100100</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64</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7676929"/>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00100000</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2355117"/>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01001001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2642513"/>
                  </a:ext>
                </a:extLst>
              </a:tr>
              <a:tr h="370840">
                <a:tc>
                  <a:txBody>
                    <a:bodyPr/>
                    <a:lstStyle/>
                    <a:p>
                      <a:pPr algn="l" rtl="0" fontAlgn="ctr"/>
                      <a:r>
                        <a:rPr lang="en-US" sz="1800" b="0" i="0" u="none" strike="noStrike">
                          <a:solidFill>
                            <a:srgbClr val="000000"/>
                          </a:solidFill>
                          <a:effectLst/>
                          <a:latin typeface="Calibri" panose="020F0502020204030204" pitchFamily="34" charset="0"/>
                        </a:rPr>
                        <a:t>01110011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73</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7043408"/>
                  </a:ext>
                </a:extLst>
              </a:tr>
              <a:tr h="370840">
                <a:tc>
                  <a:txBody>
                    <a:bodyPr/>
                    <a:lstStyle/>
                    <a:p>
                      <a:pPr algn="l" rtl="0" fontAlgn="ctr"/>
                      <a:r>
                        <a:rPr lang="en-US" sz="1800" b="0" i="0" u="none" strike="noStrike">
                          <a:solidFill>
                            <a:srgbClr val="000000"/>
                          </a:solidFill>
                          <a:effectLst/>
                          <a:latin typeface="Calibri" panose="020F0502020204030204" pitchFamily="34" charset="0"/>
                        </a:rPr>
                        <a:t>00100000</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354293"/>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01000111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05156"/>
                  </a:ext>
                </a:extLst>
              </a:tr>
              <a:tr h="370840">
                <a:tc>
                  <a:txBody>
                    <a:bodyPr/>
                    <a:lstStyle/>
                    <a:p>
                      <a:pPr algn="l" rtl="0" fontAlgn="ctr"/>
                      <a:r>
                        <a:rPr lang="en-US" sz="1800" b="0" i="0" u="none" strike="noStrike">
                          <a:solidFill>
                            <a:srgbClr val="000000"/>
                          </a:solidFill>
                          <a:effectLst/>
                          <a:latin typeface="Calibri" panose="020F0502020204030204" pitchFamily="34" charset="0"/>
                        </a:rPr>
                        <a:t>01101111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6f</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7803093"/>
                  </a:ext>
                </a:extLst>
              </a:tr>
              <a:tr h="370840">
                <a:tc>
                  <a:txBody>
                    <a:bodyPr/>
                    <a:lstStyle/>
                    <a:p>
                      <a:pPr algn="l" rtl="0" fontAlgn="ctr"/>
                      <a:r>
                        <a:rPr lang="en-US" sz="1800" b="0" i="0" u="none" strike="noStrike">
                          <a:solidFill>
                            <a:srgbClr val="000000"/>
                          </a:solidFill>
                          <a:effectLst/>
                          <a:latin typeface="Calibri" panose="020F0502020204030204" pitchFamily="34" charset="0"/>
                        </a:rPr>
                        <a:t>01101111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6f</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936630"/>
                  </a:ext>
                </a:extLst>
              </a:tr>
              <a:tr h="370840">
                <a:tc>
                  <a:txBody>
                    <a:bodyPr/>
                    <a:lstStyle/>
                    <a:p>
                      <a:pPr algn="l" rtl="0" fontAlgn="ctr"/>
                      <a:r>
                        <a:rPr lang="en-US" sz="1800" b="0" i="0" u="none" strike="noStrike">
                          <a:solidFill>
                            <a:srgbClr val="000000"/>
                          </a:solidFill>
                          <a:effectLst/>
                          <a:latin typeface="Calibri" panose="020F0502020204030204" pitchFamily="34" charset="0"/>
                        </a:rPr>
                        <a:t>01100100</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64</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5194508"/>
                  </a:ext>
                </a:extLst>
              </a:tr>
              <a:tr h="370840">
                <a:tc>
                  <a:txBody>
                    <a:bodyPr/>
                    <a:lstStyle/>
                    <a:p>
                      <a:pPr algn="l" rtl="0" fontAlgn="ctr"/>
                      <a:r>
                        <a:rPr lang="en-US" sz="1800" b="0" i="0" u="none" strike="noStrike" dirty="0">
                          <a:solidFill>
                            <a:srgbClr val="000000"/>
                          </a:solidFill>
                          <a:effectLst/>
                          <a:latin typeface="Calibri" panose="020F0502020204030204" pitchFamily="34" charset="0"/>
                        </a:rPr>
                        <a:t>00100001</a:t>
                      </a:r>
                    </a:p>
                  </a:txBody>
                  <a:tcPr marL="9525" marR="9525" marT="9525" marB="0" anchor="ctr"/>
                </a:tc>
                <a:tc>
                  <a:txBody>
                    <a:bodyPr/>
                    <a:lstStyle/>
                    <a:p>
                      <a:pPr algn="l" fontAlgn="b"/>
                      <a:r>
                        <a:rPr lang="en-US" sz="18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2961754"/>
                  </a:ext>
                </a:extLst>
              </a:tr>
            </a:tbl>
          </a:graphicData>
        </a:graphic>
      </p:graphicFrame>
      <p:pic>
        <p:nvPicPr>
          <p:cNvPr id="11" name="Picture 10"/>
          <p:cNvPicPr>
            <a:picLocks noChangeAspect="1"/>
          </p:cNvPicPr>
          <p:nvPr/>
        </p:nvPicPr>
        <p:blipFill>
          <a:blip r:embed="rId3"/>
          <a:stretch>
            <a:fillRect/>
          </a:stretch>
        </p:blipFill>
        <p:spPr>
          <a:xfrm>
            <a:off x="3456875" y="1057337"/>
            <a:ext cx="8564137" cy="5298228"/>
          </a:xfrm>
          <a:prstGeom prst="rect">
            <a:avLst/>
          </a:prstGeom>
        </p:spPr>
      </p:pic>
    </p:spTree>
    <p:extLst>
      <p:ext uri="{BB962C8B-B14F-4D97-AF65-F5344CB8AC3E}">
        <p14:creationId xmlns:p14="http://schemas.microsoft.com/office/powerpoint/2010/main" val="176663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2 - Review</a:t>
            </a:r>
          </a:p>
        </p:txBody>
      </p:sp>
      <p:sp>
        <p:nvSpPr>
          <p:cNvPr id="3" name="Content Placeholder 2"/>
          <p:cNvSpPr>
            <a:spLocks noGrp="1"/>
          </p:cNvSpPr>
          <p:nvPr>
            <p:ph idx="1"/>
          </p:nvPr>
        </p:nvSpPr>
        <p:spPr>
          <a:xfrm>
            <a:off x="838200" y="1197095"/>
            <a:ext cx="10515600" cy="5249743"/>
          </a:xfrm>
        </p:spPr>
        <p:txBody>
          <a:bodyPr>
            <a:normAutofit/>
          </a:bodyPr>
          <a:lstStyle/>
          <a:p>
            <a:pPr marL="0" indent="0">
              <a:buNone/>
            </a:pPr>
            <a:r>
              <a:rPr lang="en-US" dirty="0"/>
              <a:t>What is an input device? Give examples.</a:t>
            </a:r>
          </a:p>
          <a:p>
            <a:pPr marL="0" indent="0">
              <a:buNone/>
            </a:pPr>
            <a:r>
              <a:rPr lang="en-US" dirty="0"/>
              <a:t>What is an output device? Give examples.</a:t>
            </a:r>
          </a:p>
          <a:p>
            <a:pPr marL="0" indent="0">
              <a:buNone/>
            </a:pPr>
            <a:r>
              <a:rPr lang="en-US" dirty="0"/>
              <a:t>What is data representation and why is it important?</a:t>
            </a:r>
          </a:p>
          <a:p>
            <a:pPr marL="0" indent="0">
              <a:buNone/>
            </a:pPr>
            <a:r>
              <a:rPr lang="en-US" dirty="0"/>
              <a:t>What is base 10?</a:t>
            </a:r>
          </a:p>
          <a:p>
            <a:pPr marL="0" indent="0">
              <a:buNone/>
            </a:pPr>
            <a:r>
              <a:rPr lang="en-US" dirty="0"/>
              <a:t>What is base 2?</a:t>
            </a:r>
          </a:p>
          <a:p>
            <a:pPr marL="0" indent="0">
              <a:buNone/>
            </a:pPr>
            <a:r>
              <a:rPr lang="en-US" dirty="0"/>
              <a:t>What is MSB and LSB?</a:t>
            </a:r>
          </a:p>
          <a:p>
            <a:pPr marL="0" indent="0">
              <a:buNone/>
            </a:pPr>
            <a:r>
              <a:rPr lang="en-US" dirty="0"/>
              <a:t>Who is Allen Turing?</a:t>
            </a:r>
          </a:p>
        </p:txBody>
      </p:sp>
      <p:sp>
        <p:nvSpPr>
          <p:cNvPr id="4" name="Footer Placeholder 3"/>
          <p:cNvSpPr>
            <a:spLocks noGrp="1"/>
          </p:cNvSpPr>
          <p:nvPr>
            <p:ph type="ftr" sz="quarter" idx="11"/>
          </p:nvPr>
        </p:nvSpPr>
        <p:spPr/>
        <p:txBody>
          <a:bodyPr/>
          <a:lstStyle/>
          <a:p>
            <a:r>
              <a:rPr lang="en-US"/>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17</a:t>
            </a:fld>
            <a:endParaRPr lang="en-US"/>
          </a:p>
        </p:txBody>
      </p:sp>
    </p:spTree>
    <p:extLst>
      <p:ext uri="{BB962C8B-B14F-4D97-AF65-F5344CB8AC3E}">
        <p14:creationId xmlns:p14="http://schemas.microsoft.com/office/powerpoint/2010/main" val="6656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doing?</a:t>
            </a:r>
          </a:p>
        </p:txBody>
      </p:sp>
      <p:sp>
        <p:nvSpPr>
          <p:cNvPr id="4" name="Footer Placeholder 3"/>
          <p:cNvSpPr>
            <a:spLocks noGrp="1"/>
          </p:cNvSpPr>
          <p:nvPr>
            <p:ph type="ftr" sz="quarter" idx="11"/>
          </p:nvPr>
        </p:nvSpPr>
        <p:spPr/>
        <p:txBody>
          <a:bodyPr/>
          <a:lstStyle/>
          <a:p>
            <a:r>
              <a:rPr lang="en-US"/>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212" y="1579087"/>
            <a:ext cx="2967354" cy="4344692"/>
          </a:xfrm>
          <a:prstGeom prst="rect">
            <a:avLst/>
          </a:prstGeom>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520" y="1545533"/>
            <a:ext cx="1944511" cy="4378246"/>
          </a:xfrm>
          <a:prstGeom prst="rect">
            <a:avLst/>
          </a:prstGeom>
          <a:effectLst>
            <a:outerShdw blurRad="76200" dir="13500000" sy="23000" kx="1200000" algn="br" rotWithShape="0">
              <a:prstClr val="black">
                <a:alpha val="20000"/>
              </a:prst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692" y="3435620"/>
            <a:ext cx="1945740" cy="2488159"/>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5566" y="2770210"/>
            <a:ext cx="3220825" cy="3153569"/>
          </a:xfrm>
          <a:prstGeom prst="rect">
            <a:avLst/>
          </a:prstGeom>
          <a:effectLst>
            <a:outerShdw blurRad="76200" dir="13500000" sy="23000" kx="1200000" algn="br" rotWithShape="0">
              <a:prstClr val="black">
                <a:alpha val="20000"/>
              </a:prst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36386" y="1579087"/>
            <a:ext cx="1929647" cy="4349819"/>
          </a:xfrm>
          <a:prstGeom prst="rect">
            <a:avLst/>
          </a:prstGeom>
          <a:effectLst>
            <a:outerShdw blurRad="76200" dist="241300" dir="17640000" sy="23000" kx="1200000" algn="br" rotWithShape="0">
              <a:prstClr val="black">
                <a:alpha val="20000"/>
              </a:prstClr>
            </a:outerShdw>
          </a:effectLst>
        </p:spPr>
      </p:pic>
    </p:spTree>
    <p:extLst>
      <p:ext uri="{BB962C8B-B14F-4D97-AF65-F5344CB8AC3E}">
        <p14:creationId xmlns:p14="http://schemas.microsoft.com/office/powerpoint/2010/main" val="205737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10152" y="1282700"/>
            <a:ext cx="2635356" cy="4957763"/>
          </a:xfrm>
          <a:prstGeom prst="rect">
            <a:avLst/>
          </a:prstGeom>
        </p:spPr>
      </p:pic>
      <p:sp>
        <p:nvSpPr>
          <p:cNvPr id="2" name="Title 1"/>
          <p:cNvSpPr>
            <a:spLocks noGrp="1"/>
          </p:cNvSpPr>
          <p:nvPr>
            <p:ph type="title"/>
          </p:nvPr>
        </p:nvSpPr>
        <p:spPr/>
        <p:txBody>
          <a:bodyPr/>
          <a:lstStyle/>
          <a:p>
            <a:r>
              <a:rPr lang="en-US" dirty="0"/>
              <a:t>Learning Agenda – Week 2</a:t>
            </a:r>
          </a:p>
        </p:txBody>
      </p:sp>
      <p:sp>
        <p:nvSpPr>
          <p:cNvPr id="3" name="Content Placeholder 2"/>
          <p:cNvSpPr>
            <a:spLocks noGrp="1"/>
          </p:cNvSpPr>
          <p:nvPr>
            <p:ph idx="1"/>
          </p:nvPr>
        </p:nvSpPr>
        <p:spPr/>
        <p:txBody>
          <a:bodyPr>
            <a:normAutofit/>
          </a:bodyPr>
          <a:lstStyle/>
          <a:p>
            <a:r>
              <a:rPr lang="en-US" sz="3200" dirty="0"/>
              <a:t>Introduction to Computing</a:t>
            </a:r>
          </a:p>
          <a:p>
            <a:pPr lvl="1"/>
            <a:r>
              <a:rPr lang="en-US" sz="2800" dirty="0"/>
              <a:t>General Computer vs Embedded Systems</a:t>
            </a:r>
          </a:p>
          <a:p>
            <a:pPr lvl="1"/>
            <a:r>
              <a:rPr lang="en-US" sz="2800" dirty="0"/>
              <a:t>Input and Output Devices</a:t>
            </a:r>
          </a:p>
          <a:p>
            <a:r>
              <a:rPr lang="en-US" sz="3200" dirty="0"/>
              <a:t>Taking a Byte our of Data Representation</a:t>
            </a:r>
          </a:p>
          <a:p>
            <a:pPr lvl="1"/>
            <a:r>
              <a:rPr lang="en-US" sz="2800" dirty="0"/>
              <a:t>Bit, </a:t>
            </a:r>
            <a:r>
              <a:rPr lang="en-US" sz="2800" dirty="0" err="1"/>
              <a:t>Nybble</a:t>
            </a:r>
            <a:r>
              <a:rPr lang="en-US" sz="2800" dirty="0"/>
              <a:t>, Byte, Word, </a:t>
            </a:r>
            <a:r>
              <a:rPr lang="en-US" sz="2800" dirty="0" err="1"/>
              <a:t>DWord</a:t>
            </a:r>
            <a:r>
              <a:rPr lang="en-US" sz="2800" dirty="0"/>
              <a:t>, </a:t>
            </a:r>
            <a:r>
              <a:rPr lang="en-US" sz="2800" dirty="0" err="1"/>
              <a:t>QWord</a:t>
            </a:r>
            <a:endParaRPr lang="en-US" sz="2800" dirty="0"/>
          </a:p>
          <a:p>
            <a:pPr lvl="1"/>
            <a:r>
              <a:rPr lang="en-US" sz="2800" dirty="0"/>
              <a:t>Counting Like a Computer</a:t>
            </a:r>
          </a:p>
          <a:p>
            <a:pPr lvl="1"/>
            <a:r>
              <a:rPr lang="en-US" sz="2800" dirty="0"/>
              <a:t>Data Representation</a:t>
            </a:r>
          </a:p>
          <a:p>
            <a:pPr lvl="1"/>
            <a:r>
              <a:rPr lang="en-US" sz="2800" dirty="0"/>
              <a:t>American Standard Code for Information Interchange</a:t>
            </a:r>
          </a:p>
          <a:p>
            <a:pPr lvl="1"/>
            <a:r>
              <a:rPr lang="en-US" sz="2800" dirty="0"/>
              <a:t>Data Decoder Challenge</a:t>
            </a:r>
          </a:p>
          <a:p>
            <a:pPr lvl="1"/>
            <a:endParaRPr lang="en-US" sz="2800" dirty="0"/>
          </a:p>
          <a:p>
            <a:pPr lvl="1"/>
            <a:endParaRPr lang="en-US" sz="2800" dirty="0"/>
          </a:p>
          <a:p>
            <a:pPr marL="0" indent="0">
              <a:buNone/>
            </a:pPr>
            <a:endParaRPr lang="en-US" sz="3200" dirty="0"/>
          </a:p>
          <a:p>
            <a:endParaRPr lang="en-US" sz="3200" dirty="0"/>
          </a:p>
          <a:p>
            <a:endParaRPr lang="en-US" dirty="0"/>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3</a:t>
            </a:fld>
            <a:endParaRPr lang="en-US"/>
          </a:p>
        </p:txBody>
      </p:sp>
    </p:spTree>
    <p:extLst>
      <p:ext uri="{BB962C8B-B14F-4D97-AF65-F5344CB8AC3E}">
        <p14:creationId xmlns:p14="http://schemas.microsoft.com/office/powerpoint/2010/main" val="377432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Computers vs. Embedded Systems</a:t>
            </a:r>
          </a:p>
        </p:txBody>
      </p:sp>
      <p:sp>
        <p:nvSpPr>
          <p:cNvPr id="4" name="Footer Placeholder 3"/>
          <p:cNvSpPr>
            <a:spLocks noGrp="1"/>
          </p:cNvSpPr>
          <p:nvPr>
            <p:ph type="ftr" sz="quarter" idx="11"/>
          </p:nvPr>
        </p:nvSpPr>
        <p:spPr/>
        <p:txBody>
          <a:bodyPr/>
          <a:lstStyle/>
          <a:p>
            <a:r>
              <a:rPr lang="en-US" dirty="0"/>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840" y="1080173"/>
            <a:ext cx="9318321" cy="5241556"/>
          </a:xfrm>
          <a:prstGeom prst="rect">
            <a:avLst/>
          </a:prstGeom>
        </p:spPr>
      </p:pic>
      <p:sp>
        <p:nvSpPr>
          <p:cNvPr id="9" name="Oval Callout 8"/>
          <p:cNvSpPr/>
          <p:nvPr/>
        </p:nvSpPr>
        <p:spPr>
          <a:xfrm>
            <a:off x="1517591" y="1133289"/>
            <a:ext cx="2977497" cy="1689076"/>
          </a:xfrm>
          <a:prstGeom prst="wedgeEllipseCallout">
            <a:avLst>
              <a:gd name="adj1" fmla="val 7051"/>
              <a:gd name="adj2" fmla="val 99880"/>
            </a:avLst>
          </a:prstGeom>
          <a:solidFill>
            <a:schemeClr val="accent5">
              <a:alpha val="5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Quicksand" panose="02070303000000060000" pitchFamily="18" charset="0"/>
              </a:rPr>
              <a:t>I WANT TO PLAY MINECRAFT AND PLAY YOUTUBE VIDEOS!!!</a:t>
            </a:r>
          </a:p>
        </p:txBody>
      </p:sp>
      <p:sp>
        <p:nvSpPr>
          <p:cNvPr id="10" name="Oval Callout 9"/>
          <p:cNvSpPr/>
          <p:nvPr/>
        </p:nvSpPr>
        <p:spPr>
          <a:xfrm>
            <a:off x="7376160" y="1133289"/>
            <a:ext cx="3265714" cy="1516057"/>
          </a:xfrm>
          <a:prstGeom prst="wedgeEllipseCallout">
            <a:avLst>
              <a:gd name="adj1" fmla="val -71517"/>
              <a:gd name="adj2" fmla="val 14147"/>
            </a:avLst>
          </a:prstGeom>
          <a:solidFill>
            <a:schemeClr val="accent5">
              <a:alpha val="5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Quicksand" panose="02070303000000060000" pitchFamily="18" charset="0"/>
              </a:rPr>
              <a:t>THIS EMBEDDED CONTROL SYSTEM ALLOWS ME TO CONTROL RILEY</a:t>
            </a:r>
          </a:p>
        </p:txBody>
      </p:sp>
    </p:spTree>
    <p:extLst>
      <p:ext uri="{BB962C8B-B14F-4D97-AF65-F5344CB8AC3E}">
        <p14:creationId xmlns:p14="http://schemas.microsoft.com/office/powerpoint/2010/main" val="165595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Computers vs. Embedded Systems</a:t>
            </a:r>
          </a:p>
        </p:txBody>
      </p:sp>
      <p:sp>
        <p:nvSpPr>
          <p:cNvPr id="6" name="Text Placeholder 5"/>
          <p:cNvSpPr>
            <a:spLocks noGrp="1"/>
          </p:cNvSpPr>
          <p:nvPr>
            <p:ph type="body" idx="1"/>
          </p:nvPr>
        </p:nvSpPr>
        <p:spPr/>
        <p:txBody>
          <a:bodyPr anchor="t">
            <a:noAutofit/>
          </a:bodyPr>
          <a:lstStyle/>
          <a:p>
            <a:r>
              <a:rPr lang="en-US" sz="3200" dirty="0">
                <a:latin typeface="Lilita One" panose="02000000000000000000" pitchFamily="2" charset="0"/>
              </a:rPr>
              <a:t>General Purpose Computers</a:t>
            </a:r>
          </a:p>
        </p:txBody>
      </p:sp>
      <p:sp>
        <p:nvSpPr>
          <p:cNvPr id="7" name="Content Placeholder 6"/>
          <p:cNvSpPr>
            <a:spLocks noGrp="1"/>
          </p:cNvSpPr>
          <p:nvPr>
            <p:ph sz="half" idx="2"/>
          </p:nvPr>
        </p:nvSpPr>
        <p:spPr/>
        <p:txBody>
          <a:bodyPr/>
          <a:lstStyle/>
          <a:p>
            <a:r>
              <a:rPr lang="en-US" dirty="0"/>
              <a:t>Personal Computers</a:t>
            </a:r>
          </a:p>
          <a:p>
            <a:pPr lvl="1"/>
            <a:r>
              <a:rPr lang="en-US" dirty="0"/>
              <a:t>Run an Operating System</a:t>
            </a:r>
          </a:p>
          <a:p>
            <a:pPr lvl="2"/>
            <a:r>
              <a:rPr lang="en-US" dirty="0"/>
              <a:t>Apple (</a:t>
            </a:r>
            <a:r>
              <a:rPr lang="en-US" dirty="0" err="1"/>
              <a:t>MacOS</a:t>
            </a:r>
            <a:r>
              <a:rPr lang="en-US" dirty="0"/>
              <a:t>)</a:t>
            </a:r>
          </a:p>
          <a:p>
            <a:pPr lvl="2"/>
            <a:r>
              <a:rPr lang="en-US" dirty="0"/>
              <a:t>Microsoft (Windows OS)</a:t>
            </a:r>
          </a:p>
          <a:p>
            <a:pPr lvl="2"/>
            <a:r>
              <a:rPr lang="en-US" dirty="0"/>
              <a:t>Linux</a:t>
            </a:r>
          </a:p>
          <a:p>
            <a:r>
              <a:rPr lang="en-US" dirty="0"/>
              <a:t>Can be used for multiple tasks or purposes.</a:t>
            </a:r>
          </a:p>
          <a:p>
            <a:r>
              <a:rPr lang="en-US" dirty="0"/>
              <a:t>Allow installation of hardware and software.</a:t>
            </a:r>
          </a:p>
          <a:p>
            <a:endParaRPr lang="en-US" dirty="0"/>
          </a:p>
          <a:p>
            <a:pPr lvl="1"/>
            <a:endParaRPr lang="en-US" dirty="0"/>
          </a:p>
        </p:txBody>
      </p:sp>
      <p:sp>
        <p:nvSpPr>
          <p:cNvPr id="8" name="Text Placeholder 7"/>
          <p:cNvSpPr>
            <a:spLocks noGrp="1"/>
          </p:cNvSpPr>
          <p:nvPr>
            <p:ph type="body" sz="quarter" idx="3"/>
          </p:nvPr>
        </p:nvSpPr>
        <p:spPr/>
        <p:txBody>
          <a:bodyPr anchor="t">
            <a:noAutofit/>
          </a:bodyPr>
          <a:lstStyle/>
          <a:p>
            <a:r>
              <a:rPr lang="en-US" sz="3200" dirty="0">
                <a:latin typeface="Lilita One" panose="02000000000000000000" pitchFamily="2" charset="0"/>
              </a:rPr>
              <a:t>Embedded Systems</a:t>
            </a:r>
          </a:p>
        </p:txBody>
      </p:sp>
      <p:sp>
        <p:nvSpPr>
          <p:cNvPr id="9" name="Content Placeholder 8"/>
          <p:cNvSpPr>
            <a:spLocks noGrp="1"/>
          </p:cNvSpPr>
          <p:nvPr>
            <p:ph sz="quarter" idx="4"/>
          </p:nvPr>
        </p:nvSpPr>
        <p:spPr/>
        <p:txBody>
          <a:bodyPr/>
          <a:lstStyle/>
          <a:p>
            <a:r>
              <a:rPr lang="en-US" dirty="0"/>
              <a:t>Specialized computer</a:t>
            </a:r>
          </a:p>
          <a:p>
            <a:r>
              <a:rPr lang="en-US" dirty="0"/>
              <a:t>Single or limited purpose</a:t>
            </a:r>
          </a:p>
          <a:p>
            <a:r>
              <a:rPr lang="en-US" dirty="0"/>
              <a:t>Examples</a:t>
            </a:r>
          </a:p>
          <a:p>
            <a:pPr lvl="1"/>
            <a:r>
              <a:rPr lang="en-US" dirty="0"/>
              <a:t>Television</a:t>
            </a:r>
          </a:p>
          <a:p>
            <a:pPr lvl="1"/>
            <a:r>
              <a:rPr lang="en-US" dirty="0"/>
              <a:t>Digital Washing Machine</a:t>
            </a:r>
          </a:p>
          <a:p>
            <a:pPr lvl="1"/>
            <a:r>
              <a:rPr lang="en-US" dirty="0"/>
              <a:t>Navigation System</a:t>
            </a:r>
          </a:p>
          <a:p>
            <a:pPr lvl="1"/>
            <a:r>
              <a:rPr lang="en-US" dirty="0"/>
              <a:t>Airbag Control System</a:t>
            </a:r>
          </a:p>
          <a:p>
            <a:pPr lvl="1"/>
            <a:r>
              <a:rPr lang="en-US" dirty="0"/>
              <a:t>Antilock Breaking System</a:t>
            </a:r>
          </a:p>
        </p:txBody>
      </p:sp>
      <p:sp>
        <p:nvSpPr>
          <p:cNvPr id="4" name="Footer Placeholder 3"/>
          <p:cNvSpPr>
            <a:spLocks noGrp="1"/>
          </p:cNvSpPr>
          <p:nvPr>
            <p:ph type="ftr" sz="quarter" idx="11"/>
          </p:nvPr>
        </p:nvSpPr>
        <p:spPr/>
        <p:txBody>
          <a:bodyPr/>
          <a:lstStyle/>
          <a:p>
            <a:r>
              <a:rPr lang="en-US"/>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5</a:t>
            </a:fld>
            <a:endParaRPr lang="en-US"/>
          </a:p>
        </p:txBody>
      </p:sp>
    </p:spTree>
    <p:extLst>
      <p:ext uri="{BB962C8B-B14F-4D97-AF65-F5344CB8AC3E}">
        <p14:creationId xmlns:p14="http://schemas.microsoft.com/office/powerpoint/2010/main" val="83904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Input and Output Devices</a:t>
            </a:r>
          </a:p>
        </p:txBody>
      </p:sp>
      <p:sp>
        <p:nvSpPr>
          <p:cNvPr id="4" name="Footer Placeholder 3"/>
          <p:cNvSpPr>
            <a:spLocks noGrp="1"/>
          </p:cNvSpPr>
          <p:nvPr>
            <p:ph type="ftr" sz="quarter" idx="11"/>
          </p:nvPr>
        </p:nvSpPr>
        <p:spPr/>
        <p:txBody>
          <a:bodyPr/>
          <a:lstStyle/>
          <a:p>
            <a:r>
              <a:rPr lang="en-US" dirty="0"/>
              <a:t>Introduction to Raspberry Pi and Kano</a:t>
            </a:r>
          </a:p>
        </p:txBody>
      </p:sp>
      <p:sp>
        <p:nvSpPr>
          <p:cNvPr id="5" name="Slide Number Placeholder 4"/>
          <p:cNvSpPr>
            <a:spLocks noGrp="1"/>
          </p:cNvSpPr>
          <p:nvPr>
            <p:ph type="sldNum" sz="quarter" idx="12"/>
          </p:nvPr>
        </p:nvSpPr>
        <p:spPr/>
        <p:txBody>
          <a:bodyPr/>
          <a:lstStyle/>
          <a:p>
            <a:fld id="{EE8421C6-A685-4B1F-90C7-BBE43F0A507A}" type="slidenum">
              <a:rPr lang="en-US" smtClean="0"/>
              <a:t>6</a:t>
            </a:fld>
            <a:endParaRPr lang="en-US"/>
          </a:p>
        </p:txBody>
      </p:sp>
      <p:grpSp>
        <p:nvGrpSpPr>
          <p:cNvPr id="14" name="Group 13"/>
          <p:cNvGrpSpPr/>
          <p:nvPr/>
        </p:nvGrpSpPr>
        <p:grpSpPr>
          <a:xfrm>
            <a:off x="127657" y="2601981"/>
            <a:ext cx="11936687" cy="3783673"/>
            <a:chOff x="127656" y="2601981"/>
            <a:chExt cx="11936687" cy="3783673"/>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015" r="6482"/>
            <a:stretch/>
          </p:blipFill>
          <p:spPr>
            <a:xfrm>
              <a:off x="127656" y="2601981"/>
              <a:ext cx="5891152" cy="378367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193" r="6193"/>
            <a:stretch/>
          </p:blipFill>
          <p:spPr>
            <a:xfrm>
              <a:off x="6173192" y="2601981"/>
              <a:ext cx="5891151" cy="3783673"/>
            </a:xfrm>
            <a:prstGeom prst="rect">
              <a:avLst/>
            </a:prstGeom>
          </p:spPr>
        </p:pic>
      </p:grpSp>
      <p:sp>
        <p:nvSpPr>
          <p:cNvPr id="12" name="Rectangle 11"/>
          <p:cNvSpPr/>
          <p:nvPr/>
        </p:nvSpPr>
        <p:spPr>
          <a:xfrm>
            <a:off x="127658" y="1525134"/>
            <a:ext cx="5891150" cy="1015663"/>
          </a:xfrm>
          <a:prstGeom prst="rect">
            <a:avLst/>
          </a:prstGeom>
        </p:spPr>
        <p:txBody>
          <a:bodyPr wrap="square">
            <a:spAutoFit/>
          </a:bodyPr>
          <a:lstStyle/>
          <a:p>
            <a:pPr algn="ctr"/>
            <a:r>
              <a:rPr lang="en-US" sz="6000" dirty="0">
                <a:latin typeface="Lilita One" panose="02000000000000000000" pitchFamily="2" charset="0"/>
              </a:rPr>
              <a:t>INPUT</a:t>
            </a:r>
          </a:p>
        </p:txBody>
      </p:sp>
      <p:sp>
        <p:nvSpPr>
          <p:cNvPr id="13" name="Rectangle 12"/>
          <p:cNvSpPr/>
          <p:nvPr/>
        </p:nvSpPr>
        <p:spPr>
          <a:xfrm>
            <a:off x="6173193" y="1525134"/>
            <a:ext cx="5891150" cy="1015663"/>
          </a:xfrm>
          <a:prstGeom prst="rect">
            <a:avLst/>
          </a:prstGeom>
        </p:spPr>
        <p:txBody>
          <a:bodyPr wrap="square">
            <a:spAutoFit/>
          </a:bodyPr>
          <a:lstStyle/>
          <a:p>
            <a:pPr algn="ctr"/>
            <a:r>
              <a:rPr lang="en-US" sz="6000">
                <a:latin typeface="Lilita One" panose="02000000000000000000" pitchFamily="2" charset="0"/>
              </a:rPr>
              <a:t>OUTPUT</a:t>
            </a:r>
            <a:endParaRPr lang="en-US" sz="6000" dirty="0">
              <a:latin typeface="Lilita One" panose="02000000000000000000" pitchFamily="2" charset="0"/>
            </a:endParaRPr>
          </a:p>
        </p:txBody>
      </p:sp>
    </p:spTree>
    <p:extLst>
      <p:ext uri="{BB962C8B-B14F-4D97-AF65-F5344CB8AC3E}">
        <p14:creationId xmlns:p14="http://schemas.microsoft.com/office/powerpoint/2010/main" val="426282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and Output Devices</a:t>
            </a:r>
          </a:p>
        </p:txBody>
      </p:sp>
      <p:sp>
        <p:nvSpPr>
          <p:cNvPr id="3" name="Text Placeholder 2"/>
          <p:cNvSpPr>
            <a:spLocks noGrp="1"/>
          </p:cNvSpPr>
          <p:nvPr>
            <p:ph type="body" idx="1"/>
          </p:nvPr>
        </p:nvSpPr>
        <p:spPr/>
        <p:txBody>
          <a:bodyPr>
            <a:normAutofit/>
          </a:bodyPr>
          <a:lstStyle/>
          <a:p>
            <a:r>
              <a:rPr lang="en-US" sz="4800" dirty="0">
                <a:latin typeface="Lilita One" panose="02000000000000000000" pitchFamily="2" charset="0"/>
              </a:rPr>
              <a:t>Input Devices</a:t>
            </a:r>
          </a:p>
        </p:txBody>
      </p:sp>
      <p:sp>
        <p:nvSpPr>
          <p:cNvPr id="4" name="Content Placeholder 3"/>
          <p:cNvSpPr>
            <a:spLocks noGrp="1"/>
          </p:cNvSpPr>
          <p:nvPr>
            <p:ph sz="half" idx="2"/>
          </p:nvPr>
        </p:nvSpPr>
        <p:spPr/>
        <p:txBody>
          <a:bodyPr>
            <a:normAutofit/>
          </a:bodyPr>
          <a:lstStyle/>
          <a:p>
            <a:r>
              <a:rPr lang="en-US" dirty="0"/>
              <a:t>Keyboard</a:t>
            </a:r>
          </a:p>
          <a:p>
            <a:r>
              <a:rPr lang="en-US" dirty="0"/>
              <a:t>Mouse</a:t>
            </a:r>
          </a:p>
          <a:p>
            <a:r>
              <a:rPr lang="en-US" dirty="0"/>
              <a:t>Camera</a:t>
            </a:r>
          </a:p>
          <a:p>
            <a:r>
              <a:rPr lang="en-US" dirty="0"/>
              <a:t>Microphone</a:t>
            </a:r>
          </a:p>
          <a:p>
            <a:r>
              <a:rPr lang="en-US" dirty="0"/>
              <a:t>Scanner</a:t>
            </a:r>
          </a:p>
          <a:p>
            <a:r>
              <a:rPr lang="en-US" dirty="0"/>
              <a:t>Promethean Board</a:t>
            </a:r>
          </a:p>
          <a:p>
            <a:r>
              <a:rPr lang="en-US" dirty="0"/>
              <a:t>Joystick</a:t>
            </a:r>
          </a:p>
        </p:txBody>
      </p:sp>
      <p:sp>
        <p:nvSpPr>
          <p:cNvPr id="5" name="Text Placeholder 4"/>
          <p:cNvSpPr>
            <a:spLocks noGrp="1"/>
          </p:cNvSpPr>
          <p:nvPr>
            <p:ph type="body" sz="quarter" idx="3"/>
          </p:nvPr>
        </p:nvSpPr>
        <p:spPr/>
        <p:txBody>
          <a:bodyPr>
            <a:normAutofit/>
          </a:bodyPr>
          <a:lstStyle/>
          <a:p>
            <a:r>
              <a:rPr lang="en-US" sz="4800" dirty="0">
                <a:latin typeface="Lilita One" panose="02000000000000000000" pitchFamily="2" charset="0"/>
              </a:rPr>
              <a:t>Output Devices</a:t>
            </a:r>
          </a:p>
        </p:txBody>
      </p:sp>
      <p:sp>
        <p:nvSpPr>
          <p:cNvPr id="6" name="Content Placeholder 5"/>
          <p:cNvSpPr>
            <a:spLocks noGrp="1"/>
          </p:cNvSpPr>
          <p:nvPr>
            <p:ph sz="quarter" idx="4"/>
          </p:nvPr>
        </p:nvSpPr>
        <p:spPr/>
        <p:txBody>
          <a:bodyPr/>
          <a:lstStyle/>
          <a:p>
            <a:r>
              <a:rPr lang="en-US" dirty="0"/>
              <a:t>Monitor (LED, LCD, CRT)</a:t>
            </a:r>
          </a:p>
          <a:p>
            <a:r>
              <a:rPr lang="en-US" dirty="0"/>
              <a:t>Printers (all types)</a:t>
            </a:r>
          </a:p>
          <a:p>
            <a:r>
              <a:rPr lang="en-US" dirty="0"/>
              <a:t>Plotters.</a:t>
            </a:r>
          </a:p>
          <a:p>
            <a:r>
              <a:rPr lang="en-US" dirty="0"/>
              <a:t>Projector</a:t>
            </a:r>
          </a:p>
          <a:p>
            <a:r>
              <a:rPr lang="en-US" dirty="0"/>
              <a:t>LCD Projection Panels</a:t>
            </a:r>
          </a:p>
          <a:p>
            <a:r>
              <a:rPr lang="en-US" dirty="0"/>
              <a:t>Speaker(s)</a:t>
            </a:r>
          </a:p>
          <a:p>
            <a:r>
              <a:rPr lang="en-US" dirty="0"/>
              <a:t>Head Phone.</a:t>
            </a:r>
          </a:p>
          <a:p>
            <a:pPr marL="0" indent="0">
              <a:buNone/>
            </a:pPr>
            <a:endParaRPr lang="en-US" dirty="0"/>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7</a:t>
            </a:fld>
            <a:endParaRPr lang="en-US"/>
          </a:p>
        </p:txBody>
      </p:sp>
    </p:spTree>
    <p:extLst>
      <p:ext uri="{BB962C8B-B14F-4D97-AF65-F5344CB8AC3E}">
        <p14:creationId xmlns:p14="http://schemas.microsoft.com/office/powerpoint/2010/main" val="30694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Byte out of Data</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8</a:t>
            </a:fld>
            <a:endParaRPr lang="en-US"/>
          </a:p>
        </p:txBody>
      </p:sp>
      <p:sp>
        <p:nvSpPr>
          <p:cNvPr id="11" name="TextBox 10"/>
          <p:cNvSpPr txBox="1"/>
          <p:nvPr/>
        </p:nvSpPr>
        <p:spPr>
          <a:xfrm>
            <a:off x="3256156" y="3304718"/>
            <a:ext cx="7337502" cy="1384995"/>
          </a:xfrm>
          <a:prstGeom prst="rect">
            <a:avLst/>
          </a:prstGeom>
          <a:noFill/>
          <a:ln>
            <a:noFill/>
          </a:ln>
        </p:spPr>
        <p:txBody>
          <a:bodyPr wrap="square" rtlCol="0">
            <a:spAutoFit/>
          </a:bodyPr>
          <a:lstStyle/>
          <a:p>
            <a:pPr algn="ctr"/>
            <a:r>
              <a:rPr lang="en-US" sz="2800" b="1" dirty="0">
                <a:solidFill>
                  <a:srgbClr val="FFC000"/>
                </a:solidFill>
                <a:latin typeface="Quicksand" charset="0"/>
                <a:ea typeface="Quicksand" charset="0"/>
                <a:cs typeface="Quicksand" charset="0"/>
              </a:rPr>
              <a:t>What do you do know about data? What exactly is data? </a:t>
            </a:r>
          </a:p>
          <a:p>
            <a:pPr algn="ctr"/>
            <a:r>
              <a:rPr lang="en-US" sz="2800" b="1" dirty="0">
                <a:solidFill>
                  <a:srgbClr val="FFC000"/>
                </a:solidFill>
                <a:latin typeface="Quicksand" charset="0"/>
                <a:ea typeface="Quicksand" charset="0"/>
                <a:cs typeface="Quicksand" charset="0"/>
              </a:rPr>
              <a:t>How is data it stored?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11" y="1046072"/>
            <a:ext cx="2179051" cy="3116409"/>
          </a:xfrm>
          <a:prstGeom prst="rect">
            <a:avLst/>
          </a:prstGeom>
        </p:spPr>
      </p:pic>
      <p:sp>
        <p:nvSpPr>
          <p:cNvPr id="13" name="Oval Callout 12"/>
          <p:cNvSpPr/>
          <p:nvPr/>
        </p:nvSpPr>
        <p:spPr>
          <a:xfrm flipV="1">
            <a:off x="3088888" y="2575931"/>
            <a:ext cx="7593980" cy="3072279"/>
          </a:xfrm>
          <a:prstGeom prst="wedgeEllipseCallout">
            <a:avLst>
              <a:gd name="adj1" fmla="val -63410"/>
              <a:gd name="adj2" fmla="val 69758"/>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Byte out of Data</a:t>
            </a:r>
          </a:p>
        </p:txBody>
      </p:sp>
      <p:sp>
        <p:nvSpPr>
          <p:cNvPr id="7" name="Footer Placeholder 6"/>
          <p:cNvSpPr>
            <a:spLocks noGrp="1"/>
          </p:cNvSpPr>
          <p:nvPr>
            <p:ph type="ftr" sz="quarter" idx="11"/>
          </p:nvPr>
        </p:nvSpPr>
        <p:spPr/>
        <p:txBody>
          <a:bodyPr/>
          <a:lstStyle/>
          <a:p>
            <a:r>
              <a:rPr lang="en-US"/>
              <a:t>Introduction to Raspberry Pi and Kano</a:t>
            </a:r>
          </a:p>
        </p:txBody>
      </p:sp>
      <p:sp>
        <p:nvSpPr>
          <p:cNvPr id="8" name="Slide Number Placeholder 7"/>
          <p:cNvSpPr>
            <a:spLocks noGrp="1"/>
          </p:cNvSpPr>
          <p:nvPr>
            <p:ph type="sldNum" sz="quarter" idx="12"/>
          </p:nvPr>
        </p:nvSpPr>
        <p:spPr/>
        <p:txBody>
          <a:bodyPr/>
          <a:lstStyle/>
          <a:p>
            <a:fld id="{EE8421C6-A685-4B1F-90C7-BBE43F0A507A}" type="slidenum">
              <a:rPr lang="en-US" smtClean="0"/>
              <a:t>9</a:t>
            </a:fld>
            <a:endParaRPr lang="en-US"/>
          </a:p>
        </p:txBody>
      </p:sp>
      <p:sp>
        <p:nvSpPr>
          <p:cNvPr id="10" name="Rounded Rectangular Callout 6"/>
          <p:cNvSpPr/>
          <p:nvPr/>
        </p:nvSpPr>
        <p:spPr>
          <a:xfrm rot="5400000">
            <a:off x="4509986" y="-938173"/>
            <a:ext cx="4902569" cy="9272000"/>
          </a:xfrm>
          <a:custGeom>
            <a:avLst/>
            <a:gdLst>
              <a:gd name="connsiteX0" fmla="*/ 0 w 5213133"/>
              <a:gd name="connsiteY0" fmla="*/ 868873 h 8217778"/>
              <a:gd name="connsiteX1" fmla="*/ 868873 w 5213133"/>
              <a:gd name="connsiteY1" fmla="*/ 0 h 8217778"/>
              <a:gd name="connsiteX2" fmla="*/ 868856 w 5213133"/>
              <a:gd name="connsiteY2" fmla="*/ 0 h 8217778"/>
              <a:gd name="connsiteX3" fmla="*/ 868856 w 5213133"/>
              <a:gd name="connsiteY3" fmla="*/ 0 h 8217778"/>
              <a:gd name="connsiteX4" fmla="*/ 2172139 w 5213133"/>
              <a:gd name="connsiteY4" fmla="*/ 0 h 8217778"/>
              <a:gd name="connsiteX5" fmla="*/ 4344260 w 5213133"/>
              <a:gd name="connsiteY5" fmla="*/ 0 h 8217778"/>
              <a:gd name="connsiteX6" fmla="*/ 5213133 w 5213133"/>
              <a:gd name="connsiteY6" fmla="*/ 868873 h 8217778"/>
              <a:gd name="connsiteX7" fmla="*/ 5213133 w 5213133"/>
              <a:gd name="connsiteY7" fmla="*/ 4793704 h 8217778"/>
              <a:gd name="connsiteX8" fmla="*/ 5213133 w 5213133"/>
              <a:gd name="connsiteY8" fmla="*/ 4793704 h 8217778"/>
              <a:gd name="connsiteX9" fmla="*/ 5213133 w 5213133"/>
              <a:gd name="connsiteY9" fmla="*/ 6848148 h 8217778"/>
              <a:gd name="connsiteX10" fmla="*/ 5213133 w 5213133"/>
              <a:gd name="connsiteY10" fmla="*/ 7348905 h 8217778"/>
              <a:gd name="connsiteX11" fmla="*/ 4344260 w 5213133"/>
              <a:gd name="connsiteY11" fmla="*/ 8217778 h 8217778"/>
              <a:gd name="connsiteX12" fmla="*/ 2172139 w 5213133"/>
              <a:gd name="connsiteY12" fmla="*/ 8217778 h 8217778"/>
              <a:gd name="connsiteX13" fmla="*/ 1499506 w 5213133"/>
              <a:gd name="connsiteY13" fmla="*/ 10180430 h 8217778"/>
              <a:gd name="connsiteX14" fmla="*/ 868856 w 5213133"/>
              <a:gd name="connsiteY14" fmla="*/ 8217778 h 8217778"/>
              <a:gd name="connsiteX15" fmla="*/ 868873 w 5213133"/>
              <a:gd name="connsiteY15" fmla="*/ 8217778 h 8217778"/>
              <a:gd name="connsiteX16" fmla="*/ 0 w 5213133"/>
              <a:gd name="connsiteY16" fmla="*/ 7348905 h 8217778"/>
              <a:gd name="connsiteX17" fmla="*/ 0 w 5213133"/>
              <a:gd name="connsiteY17" fmla="*/ 6848148 h 8217778"/>
              <a:gd name="connsiteX18" fmla="*/ 0 w 5213133"/>
              <a:gd name="connsiteY18" fmla="*/ 4793704 h 8217778"/>
              <a:gd name="connsiteX19" fmla="*/ 0 w 5213133"/>
              <a:gd name="connsiteY19" fmla="*/ 4793704 h 8217778"/>
              <a:gd name="connsiteX20" fmla="*/ 0 w 5213133"/>
              <a:gd name="connsiteY20" fmla="*/ 868873 h 8217778"/>
              <a:gd name="connsiteX0" fmla="*/ 0 w 5213133"/>
              <a:gd name="connsiteY0" fmla="*/ 868873 h 10180430"/>
              <a:gd name="connsiteX1" fmla="*/ 868873 w 5213133"/>
              <a:gd name="connsiteY1" fmla="*/ 0 h 10180430"/>
              <a:gd name="connsiteX2" fmla="*/ 868856 w 5213133"/>
              <a:gd name="connsiteY2" fmla="*/ 0 h 10180430"/>
              <a:gd name="connsiteX3" fmla="*/ 868856 w 5213133"/>
              <a:gd name="connsiteY3" fmla="*/ 0 h 10180430"/>
              <a:gd name="connsiteX4" fmla="*/ 2172139 w 5213133"/>
              <a:gd name="connsiteY4" fmla="*/ 0 h 10180430"/>
              <a:gd name="connsiteX5" fmla="*/ 4344260 w 5213133"/>
              <a:gd name="connsiteY5" fmla="*/ 0 h 10180430"/>
              <a:gd name="connsiteX6" fmla="*/ 5213133 w 5213133"/>
              <a:gd name="connsiteY6" fmla="*/ 868873 h 10180430"/>
              <a:gd name="connsiteX7" fmla="*/ 5213133 w 5213133"/>
              <a:gd name="connsiteY7" fmla="*/ 4793704 h 10180430"/>
              <a:gd name="connsiteX8" fmla="*/ 5213133 w 5213133"/>
              <a:gd name="connsiteY8" fmla="*/ 4793704 h 10180430"/>
              <a:gd name="connsiteX9" fmla="*/ 5213133 w 5213133"/>
              <a:gd name="connsiteY9" fmla="*/ 6848148 h 10180430"/>
              <a:gd name="connsiteX10" fmla="*/ 5213133 w 5213133"/>
              <a:gd name="connsiteY10" fmla="*/ 7348905 h 10180430"/>
              <a:gd name="connsiteX11" fmla="*/ 4344260 w 5213133"/>
              <a:gd name="connsiteY11" fmla="*/ 8217778 h 10180430"/>
              <a:gd name="connsiteX12" fmla="*/ 1562541 w 5213133"/>
              <a:gd name="connsiteY12" fmla="*/ 8207268 h 10180430"/>
              <a:gd name="connsiteX13" fmla="*/ 1499506 w 5213133"/>
              <a:gd name="connsiteY13" fmla="*/ 10180430 h 10180430"/>
              <a:gd name="connsiteX14" fmla="*/ 868856 w 5213133"/>
              <a:gd name="connsiteY14" fmla="*/ 8217778 h 10180430"/>
              <a:gd name="connsiteX15" fmla="*/ 868873 w 5213133"/>
              <a:gd name="connsiteY15" fmla="*/ 8217778 h 10180430"/>
              <a:gd name="connsiteX16" fmla="*/ 0 w 5213133"/>
              <a:gd name="connsiteY16" fmla="*/ 7348905 h 10180430"/>
              <a:gd name="connsiteX17" fmla="*/ 0 w 5213133"/>
              <a:gd name="connsiteY17" fmla="*/ 6848148 h 10180430"/>
              <a:gd name="connsiteX18" fmla="*/ 0 w 5213133"/>
              <a:gd name="connsiteY18" fmla="*/ 4793704 h 10180430"/>
              <a:gd name="connsiteX19" fmla="*/ 0 w 5213133"/>
              <a:gd name="connsiteY19" fmla="*/ 4793704 h 10180430"/>
              <a:gd name="connsiteX20" fmla="*/ 0 w 5213133"/>
              <a:gd name="connsiteY20" fmla="*/ 868873 h 10180430"/>
              <a:gd name="connsiteX0" fmla="*/ 0 w 5213133"/>
              <a:gd name="connsiteY0" fmla="*/ 868873 h 9076844"/>
              <a:gd name="connsiteX1" fmla="*/ 868873 w 5213133"/>
              <a:gd name="connsiteY1" fmla="*/ 0 h 9076844"/>
              <a:gd name="connsiteX2" fmla="*/ 868856 w 5213133"/>
              <a:gd name="connsiteY2" fmla="*/ 0 h 9076844"/>
              <a:gd name="connsiteX3" fmla="*/ 868856 w 5213133"/>
              <a:gd name="connsiteY3" fmla="*/ 0 h 9076844"/>
              <a:gd name="connsiteX4" fmla="*/ 2172139 w 5213133"/>
              <a:gd name="connsiteY4" fmla="*/ 0 h 9076844"/>
              <a:gd name="connsiteX5" fmla="*/ 4344260 w 5213133"/>
              <a:gd name="connsiteY5" fmla="*/ 0 h 9076844"/>
              <a:gd name="connsiteX6" fmla="*/ 5213133 w 5213133"/>
              <a:gd name="connsiteY6" fmla="*/ 868873 h 9076844"/>
              <a:gd name="connsiteX7" fmla="*/ 5213133 w 5213133"/>
              <a:gd name="connsiteY7" fmla="*/ 4793704 h 9076844"/>
              <a:gd name="connsiteX8" fmla="*/ 5213133 w 5213133"/>
              <a:gd name="connsiteY8" fmla="*/ 4793704 h 9076844"/>
              <a:gd name="connsiteX9" fmla="*/ 5213133 w 5213133"/>
              <a:gd name="connsiteY9" fmla="*/ 6848148 h 9076844"/>
              <a:gd name="connsiteX10" fmla="*/ 5213133 w 5213133"/>
              <a:gd name="connsiteY10" fmla="*/ 7348905 h 9076844"/>
              <a:gd name="connsiteX11" fmla="*/ 4344260 w 5213133"/>
              <a:gd name="connsiteY11" fmla="*/ 8217778 h 9076844"/>
              <a:gd name="connsiteX12" fmla="*/ 1562541 w 5213133"/>
              <a:gd name="connsiteY12" fmla="*/ 8207268 h 9076844"/>
              <a:gd name="connsiteX13" fmla="*/ 2193192 w 5213133"/>
              <a:gd name="connsiteY13" fmla="*/ 9076844 h 9076844"/>
              <a:gd name="connsiteX14" fmla="*/ 868856 w 5213133"/>
              <a:gd name="connsiteY14" fmla="*/ 8217778 h 9076844"/>
              <a:gd name="connsiteX15" fmla="*/ 868873 w 5213133"/>
              <a:gd name="connsiteY15" fmla="*/ 8217778 h 9076844"/>
              <a:gd name="connsiteX16" fmla="*/ 0 w 5213133"/>
              <a:gd name="connsiteY16" fmla="*/ 7348905 h 9076844"/>
              <a:gd name="connsiteX17" fmla="*/ 0 w 5213133"/>
              <a:gd name="connsiteY17" fmla="*/ 6848148 h 9076844"/>
              <a:gd name="connsiteX18" fmla="*/ 0 w 5213133"/>
              <a:gd name="connsiteY18" fmla="*/ 4793704 h 9076844"/>
              <a:gd name="connsiteX19" fmla="*/ 0 w 5213133"/>
              <a:gd name="connsiteY19" fmla="*/ 4793704 h 9076844"/>
              <a:gd name="connsiteX20" fmla="*/ 0 w 5213133"/>
              <a:gd name="connsiteY20" fmla="*/ 868873 h 9076844"/>
              <a:gd name="connsiteX0" fmla="*/ 0 w 5213133"/>
              <a:gd name="connsiteY0" fmla="*/ 868873 h 9308072"/>
              <a:gd name="connsiteX1" fmla="*/ 868873 w 5213133"/>
              <a:gd name="connsiteY1" fmla="*/ 0 h 9308072"/>
              <a:gd name="connsiteX2" fmla="*/ 868856 w 5213133"/>
              <a:gd name="connsiteY2" fmla="*/ 0 h 9308072"/>
              <a:gd name="connsiteX3" fmla="*/ 868856 w 5213133"/>
              <a:gd name="connsiteY3" fmla="*/ 0 h 9308072"/>
              <a:gd name="connsiteX4" fmla="*/ 2172139 w 5213133"/>
              <a:gd name="connsiteY4" fmla="*/ 0 h 9308072"/>
              <a:gd name="connsiteX5" fmla="*/ 4344260 w 5213133"/>
              <a:gd name="connsiteY5" fmla="*/ 0 h 9308072"/>
              <a:gd name="connsiteX6" fmla="*/ 5213133 w 5213133"/>
              <a:gd name="connsiteY6" fmla="*/ 868873 h 9308072"/>
              <a:gd name="connsiteX7" fmla="*/ 5213133 w 5213133"/>
              <a:gd name="connsiteY7" fmla="*/ 4793704 h 9308072"/>
              <a:gd name="connsiteX8" fmla="*/ 5213133 w 5213133"/>
              <a:gd name="connsiteY8" fmla="*/ 4793704 h 9308072"/>
              <a:gd name="connsiteX9" fmla="*/ 5213133 w 5213133"/>
              <a:gd name="connsiteY9" fmla="*/ 6848148 h 9308072"/>
              <a:gd name="connsiteX10" fmla="*/ 5213133 w 5213133"/>
              <a:gd name="connsiteY10" fmla="*/ 7348905 h 9308072"/>
              <a:gd name="connsiteX11" fmla="*/ 4344260 w 5213133"/>
              <a:gd name="connsiteY11" fmla="*/ 8217778 h 9308072"/>
              <a:gd name="connsiteX12" fmla="*/ 1562541 w 5213133"/>
              <a:gd name="connsiteY12" fmla="*/ 8207268 h 9308072"/>
              <a:gd name="connsiteX13" fmla="*/ 1383897 w 5213133"/>
              <a:gd name="connsiteY13" fmla="*/ 9308072 h 9308072"/>
              <a:gd name="connsiteX14" fmla="*/ 868856 w 5213133"/>
              <a:gd name="connsiteY14" fmla="*/ 8217778 h 9308072"/>
              <a:gd name="connsiteX15" fmla="*/ 868873 w 5213133"/>
              <a:gd name="connsiteY15" fmla="*/ 8217778 h 9308072"/>
              <a:gd name="connsiteX16" fmla="*/ 0 w 5213133"/>
              <a:gd name="connsiteY16" fmla="*/ 7348905 h 9308072"/>
              <a:gd name="connsiteX17" fmla="*/ 0 w 5213133"/>
              <a:gd name="connsiteY17" fmla="*/ 6848148 h 9308072"/>
              <a:gd name="connsiteX18" fmla="*/ 0 w 5213133"/>
              <a:gd name="connsiteY18" fmla="*/ 4793704 h 9308072"/>
              <a:gd name="connsiteX19" fmla="*/ 0 w 5213133"/>
              <a:gd name="connsiteY19" fmla="*/ 4793704 h 9308072"/>
              <a:gd name="connsiteX20" fmla="*/ 0 w 5213133"/>
              <a:gd name="connsiteY20" fmla="*/ 868873 h 9308072"/>
              <a:gd name="connsiteX0" fmla="*/ 1819638 w 7032771"/>
              <a:gd name="connsiteY0" fmla="*/ 868873 h 9489043"/>
              <a:gd name="connsiteX1" fmla="*/ 2688511 w 7032771"/>
              <a:gd name="connsiteY1" fmla="*/ 0 h 9489043"/>
              <a:gd name="connsiteX2" fmla="*/ 2688494 w 7032771"/>
              <a:gd name="connsiteY2" fmla="*/ 0 h 9489043"/>
              <a:gd name="connsiteX3" fmla="*/ 2688494 w 7032771"/>
              <a:gd name="connsiteY3" fmla="*/ 0 h 9489043"/>
              <a:gd name="connsiteX4" fmla="*/ 3991777 w 7032771"/>
              <a:gd name="connsiteY4" fmla="*/ 0 h 9489043"/>
              <a:gd name="connsiteX5" fmla="*/ 6163898 w 7032771"/>
              <a:gd name="connsiteY5" fmla="*/ 0 h 9489043"/>
              <a:gd name="connsiteX6" fmla="*/ 7032771 w 7032771"/>
              <a:gd name="connsiteY6" fmla="*/ 868873 h 9489043"/>
              <a:gd name="connsiteX7" fmla="*/ 7032771 w 7032771"/>
              <a:gd name="connsiteY7" fmla="*/ 4793704 h 9489043"/>
              <a:gd name="connsiteX8" fmla="*/ 7032771 w 7032771"/>
              <a:gd name="connsiteY8" fmla="*/ 4793704 h 9489043"/>
              <a:gd name="connsiteX9" fmla="*/ 7032771 w 7032771"/>
              <a:gd name="connsiteY9" fmla="*/ 6848148 h 9489043"/>
              <a:gd name="connsiteX10" fmla="*/ 7032771 w 7032771"/>
              <a:gd name="connsiteY10" fmla="*/ 7348905 h 9489043"/>
              <a:gd name="connsiteX11" fmla="*/ 6163898 w 7032771"/>
              <a:gd name="connsiteY11" fmla="*/ 8217778 h 9489043"/>
              <a:gd name="connsiteX12" fmla="*/ 3382179 w 7032771"/>
              <a:gd name="connsiteY12" fmla="*/ 8207268 h 9489043"/>
              <a:gd name="connsiteX13" fmla="*/ 0 w 7032771"/>
              <a:gd name="connsiteY13" fmla="*/ 9489043 h 9489043"/>
              <a:gd name="connsiteX14" fmla="*/ 2688494 w 7032771"/>
              <a:gd name="connsiteY14" fmla="*/ 8217778 h 9489043"/>
              <a:gd name="connsiteX15" fmla="*/ 2688511 w 7032771"/>
              <a:gd name="connsiteY15" fmla="*/ 8217778 h 9489043"/>
              <a:gd name="connsiteX16" fmla="*/ 1819638 w 7032771"/>
              <a:gd name="connsiteY16" fmla="*/ 7348905 h 9489043"/>
              <a:gd name="connsiteX17" fmla="*/ 1819638 w 7032771"/>
              <a:gd name="connsiteY17" fmla="*/ 6848148 h 9489043"/>
              <a:gd name="connsiteX18" fmla="*/ 1819638 w 7032771"/>
              <a:gd name="connsiteY18" fmla="*/ 4793704 h 9489043"/>
              <a:gd name="connsiteX19" fmla="*/ 1819638 w 7032771"/>
              <a:gd name="connsiteY19" fmla="*/ 4793704 h 9489043"/>
              <a:gd name="connsiteX20" fmla="*/ 1819638 w 7032771"/>
              <a:gd name="connsiteY20" fmla="*/ 868873 h 9489043"/>
              <a:gd name="connsiteX0" fmla="*/ 0 w 5213133"/>
              <a:gd name="connsiteY0" fmla="*/ 868873 h 9524234"/>
              <a:gd name="connsiteX1" fmla="*/ 868873 w 5213133"/>
              <a:gd name="connsiteY1" fmla="*/ 0 h 9524234"/>
              <a:gd name="connsiteX2" fmla="*/ 868856 w 5213133"/>
              <a:gd name="connsiteY2" fmla="*/ 0 h 9524234"/>
              <a:gd name="connsiteX3" fmla="*/ 868856 w 5213133"/>
              <a:gd name="connsiteY3" fmla="*/ 0 h 9524234"/>
              <a:gd name="connsiteX4" fmla="*/ 2172139 w 5213133"/>
              <a:gd name="connsiteY4" fmla="*/ 0 h 9524234"/>
              <a:gd name="connsiteX5" fmla="*/ 4344260 w 5213133"/>
              <a:gd name="connsiteY5" fmla="*/ 0 h 9524234"/>
              <a:gd name="connsiteX6" fmla="*/ 5213133 w 5213133"/>
              <a:gd name="connsiteY6" fmla="*/ 868873 h 9524234"/>
              <a:gd name="connsiteX7" fmla="*/ 5213133 w 5213133"/>
              <a:gd name="connsiteY7" fmla="*/ 4793704 h 9524234"/>
              <a:gd name="connsiteX8" fmla="*/ 5213133 w 5213133"/>
              <a:gd name="connsiteY8" fmla="*/ 4793704 h 9524234"/>
              <a:gd name="connsiteX9" fmla="*/ 5213133 w 5213133"/>
              <a:gd name="connsiteY9" fmla="*/ 6848148 h 9524234"/>
              <a:gd name="connsiteX10" fmla="*/ 5213133 w 5213133"/>
              <a:gd name="connsiteY10" fmla="*/ 7348905 h 9524234"/>
              <a:gd name="connsiteX11" fmla="*/ 4344260 w 5213133"/>
              <a:gd name="connsiteY11" fmla="*/ 8217778 h 9524234"/>
              <a:gd name="connsiteX12" fmla="*/ 1562541 w 5213133"/>
              <a:gd name="connsiteY12" fmla="*/ 8207268 h 9524234"/>
              <a:gd name="connsiteX13" fmla="*/ 1569993 w 5213133"/>
              <a:gd name="connsiteY13" fmla="*/ 9524235 h 9524234"/>
              <a:gd name="connsiteX14" fmla="*/ 868856 w 5213133"/>
              <a:gd name="connsiteY14" fmla="*/ 8217778 h 9524234"/>
              <a:gd name="connsiteX15" fmla="*/ 868873 w 5213133"/>
              <a:gd name="connsiteY15" fmla="*/ 8217778 h 9524234"/>
              <a:gd name="connsiteX16" fmla="*/ 0 w 5213133"/>
              <a:gd name="connsiteY16" fmla="*/ 7348905 h 9524234"/>
              <a:gd name="connsiteX17" fmla="*/ 0 w 5213133"/>
              <a:gd name="connsiteY17" fmla="*/ 6848148 h 9524234"/>
              <a:gd name="connsiteX18" fmla="*/ 0 w 5213133"/>
              <a:gd name="connsiteY18" fmla="*/ 4793704 h 9524234"/>
              <a:gd name="connsiteX19" fmla="*/ 0 w 5213133"/>
              <a:gd name="connsiteY19" fmla="*/ 4793704 h 9524234"/>
              <a:gd name="connsiteX20" fmla="*/ 0 w 5213133"/>
              <a:gd name="connsiteY20" fmla="*/ 868873 h 9524234"/>
              <a:gd name="connsiteX0" fmla="*/ 0 w 5213133"/>
              <a:gd name="connsiteY0" fmla="*/ 868873 h 9355461"/>
              <a:gd name="connsiteX1" fmla="*/ 868873 w 5213133"/>
              <a:gd name="connsiteY1" fmla="*/ 0 h 9355461"/>
              <a:gd name="connsiteX2" fmla="*/ 868856 w 5213133"/>
              <a:gd name="connsiteY2" fmla="*/ 0 h 9355461"/>
              <a:gd name="connsiteX3" fmla="*/ 868856 w 5213133"/>
              <a:gd name="connsiteY3" fmla="*/ 0 h 9355461"/>
              <a:gd name="connsiteX4" fmla="*/ 2172139 w 5213133"/>
              <a:gd name="connsiteY4" fmla="*/ 0 h 9355461"/>
              <a:gd name="connsiteX5" fmla="*/ 4344260 w 5213133"/>
              <a:gd name="connsiteY5" fmla="*/ 0 h 9355461"/>
              <a:gd name="connsiteX6" fmla="*/ 5213133 w 5213133"/>
              <a:gd name="connsiteY6" fmla="*/ 868873 h 9355461"/>
              <a:gd name="connsiteX7" fmla="*/ 5213133 w 5213133"/>
              <a:gd name="connsiteY7" fmla="*/ 4793704 h 9355461"/>
              <a:gd name="connsiteX8" fmla="*/ 5213133 w 5213133"/>
              <a:gd name="connsiteY8" fmla="*/ 4793704 h 9355461"/>
              <a:gd name="connsiteX9" fmla="*/ 5213133 w 5213133"/>
              <a:gd name="connsiteY9" fmla="*/ 6848148 h 9355461"/>
              <a:gd name="connsiteX10" fmla="*/ 5213133 w 5213133"/>
              <a:gd name="connsiteY10" fmla="*/ 7348905 h 9355461"/>
              <a:gd name="connsiteX11" fmla="*/ 4344260 w 5213133"/>
              <a:gd name="connsiteY11" fmla="*/ 8217778 h 9355461"/>
              <a:gd name="connsiteX12" fmla="*/ 1562541 w 5213133"/>
              <a:gd name="connsiteY12" fmla="*/ 8207268 h 9355461"/>
              <a:gd name="connsiteX13" fmla="*/ 1534420 w 5213133"/>
              <a:gd name="connsiteY13" fmla="*/ 9355461 h 9355461"/>
              <a:gd name="connsiteX14" fmla="*/ 868856 w 5213133"/>
              <a:gd name="connsiteY14" fmla="*/ 8217778 h 9355461"/>
              <a:gd name="connsiteX15" fmla="*/ 868873 w 5213133"/>
              <a:gd name="connsiteY15" fmla="*/ 8217778 h 9355461"/>
              <a:gd name="connsiteX16" fmla="*/ 0 w 5213133"/>
              <a:gd name="connsiteY16" fmla="*/ 7348905 h 9355461"/>
              <a:gd name="connsiteX17" fmla="*/ 0 w 5213133"/>
              <a:gd name="connsiteY17" fmla="*/ 6848148 h 9355461"/>
              <a:gd name="connsiteX18" fmla="*/ 0 w 5213133"/>
              <a:gd name="connsiteY18" fmla="*/ 4793704 h 9355461"/>
              <a:gd name="connsiteX19" fmla="*/ 0 w 5213133"/>
              <a:gd name="connsiteY19" fmla="*/ 4793704 h 9355461"/>
              <a:gd name="connsiteX20" fmla="*/ 0 w 5213133"/>
              <a:gd name="connsiteY20" fmla="*/ 868873 h 93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3133" h="9355461">
                <a:moveTo>
                  <a:pt x="0" y="868873"/>
                </a:moveTo>
                <a:cubicBezTo>
                  <a:pt x="0" y="389008"/>
                  <a:pt x="389008" y="0"/>
                  <a:pt x="868873" y="0"/>
                </a:cubicBezTo>
                <a:lnTo>
                  <a:pt x="868856" y="0"/>
                </a:lnTo>
                <a:lnTo>
                  <a:pt x="868856" y="0"/>
                </a:lnTo>
                <a:lnTo>
                  <a:pt x="2172139" y="0"/>
                </a:lnTo>
                <a:lnTo>
                  <a:pt x="4344260" y="0"/>
                </a:lnTo>
                <a:cubicBezTo>
                  <a:pt x="4824125" y="0"/>
                  <a:pt x="5213133" y="389008"/>
                  <a:pt x="5213133" y="868873"/>
                </a:cubicBezTo>
                <a:lnTo>
                  <a:pt x="5213133" y="4793704"/>
                </a:lnTo>
                <a:lnTo>
                  <a:pt x="5213133" y="4793704"/>
                </a:lnTo>
                <a:lnTo>
                  <a:pt x="5213133" y="6848148"/>
                </a:lnTo>
                <a:lnTo>
                  <a:pt x="5213133" y="7348905"/>
                </a:lnTo>
                <a:cubicBezTo>
                  <a:pt x="5213133" y="7828770"/>
                  <a:pt x="4824125" y="8217778"/>
                  <a:pt x="4344260" y="8217778"/>
                </a:cubicBezTo>
                <a:lnTo>
                  <a:pt x="1562541" y="8207268"/>
                </a:lnTo>
                <a:lnTo>
                  <a:pt x="1534420" y="9355461"/>
                </a:lnTo>
                <a:lnTo>
                  <a:pt x="868856" y="8217778"/>
                </a:lnTo>
                <a:lnTo>
                  <a:pt x="868873" y="8217778"/>
                </a:lnTo>
                <a:cubicBezTo>
                  <a:pt x="389008" y="8217778"/>
                  <a:pt x="0" y="7828770"/>
                  <a:pt x="0" y="7348905"/>
                </a:cubicBezTo>
                <a:lnTo>
                  <a:pt x="0" y="6848148"/>
                </a:lnTo>
                <a:lnTo>
                  <a:pt x="0" y="4793704"/>
                </a:lnTo>
                <a:lnTo>
                  <a:pt x="0" y="4793704"/>
                </a:lnTo>
                <a:lnTo>
                  <a:pt x="0" y="868873"/>
                </a:ln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n-US" b="1" dirty="0">
              <a:solidFill>
                <a:srgbClr val="56BD83"/>
              </a:solidFill>
              <a:latin typeface="Quicksand" charset="0"/>
              <a:ea typeface="Quicksand" charset="0"/>
              <a:cs typeface="Quicksand" charset="0"/>
            </a:endParaRPr>
          </a:p>
        </p:txBody>
      </p:sp>
      <p:sp>
        <p:nvSpPr>
          <p:cNvPr id="11" name="TextBox 10"/>
          <p:cNvSpPr txBox="1"/>
          <p:nvPr/>
        </p:nvSpPr>
        <p:spPr>
          <a:xfrm>
            <a:off x="3813717" y="1310229"/>
            <a:ext cx="7595838" cy="4832092"/>
          </a:xfrm>
          <a:prstGeom prst="rect">
            <a:avLst/>
          </a:prstGeom>
          <a:noFill/>
          <a:ln>
            <a:noFill/>
          </a:ln>
        </p:spPr>
        <p:txBody>
          <a:bodyPr wrap="square" rtlCol="0">
            <a:spAutoFit/>
          </a:bodyPr>
          <a:lstStyle/>
          <a:p>
            <a:r>
              <a:rPr lang="en-US" sz="2800" b="1" dirty="0">
                <a:solidFill>
                  <a:srgbClr val="FFC000"/>
                </a:solidFill>
                <a:latin typeface="Quicksand" charset="0"/>
                <a:ea typeface="Quicksand" charset="0"/>
                <a:cs typeface="Quicksand" charset="0"/>
              </a:rPr>
              <a:t>Did you know that </a:t>
            </a:r>
            <a:r>
              <a:rPr lang="en-US" sz="2800" b="1" u="sng" dirty="0">
                <a:solidFill>
                  <a:srgbClr val="FFC000"/>
                </a:solidFill>
                <a:latin typeface="Quicksand" charset="0"/>
                <a:ea typeface="Quicksand" charset="0"/>
                <a:cs typeface="Quicksand" charset="0"/>
              </a:rPr>
              <a:t>everything</a:t>
            </a:r>
            <a:r>
              <a:rPr lang="en-US" sz="2800" b="1" dirty="0">
                <a:solidFill>
                  <a:srgbClr val="FFC000"/>
                </a:solidFill>
                <a:latin typeface="Quicksand" charset="0"/>
                <a:ea typeface="Quicksand" charset="0"/>
                <a:cs typeface="Quicksand" charset="0"/>
              </a:rPr>
              <a:t> you do on a computer requires the processing of information? This information is referred to as “data” and data can be anything from keyboard input, digital images, or network information. How data is stored is known as “data representation.” Computers use different types of numeric codes to represent various forms of data, such as text, number, graphics and sound.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6" y="1184558"/>
            <a:ext cx="2635356" cy="4957763"/>
          </a:xfrm>
          <a:prstGeom prst="rect">
            <a:avLst/>
          </a:prstGeom>
        </p:spPr>
      </p:pic>
    </p:spTree>
    <p:extLst>
      <p:ext uri="{BB962C8B-B14F-4D97-AF65-F5344CB8AC3E}">
        <p14:creationId xmlns:p14="http://schemas.microsoft.com/office/powerpoint/2010/main" val="12950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
                                  </p:iterate>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BTF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FE" id="{FBB7BFB6-61A3-4B01-8558-E5115DA64CF8}" vid="{DACF688F-461E-4638-A9B8-85AA5AAC9821}"/>
    </a:ext>
  </a:extLst>
</a:theme>
</file>

<file path=ppt/theme/theme2.xml><?xml version="1.0" encoding="utf-8"?>
<a:theme xmlns:a="http://schemas.openxmlformats.org/drawingml/2006/main" name="5_BTF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FE" id="{FBB7BFB6-61A3-4B01-8558-E5115DA64CF8}" vid="{DACF688F-461E-4638-A9B8-85AA5AAC9821}"/>
    </a:ext>
  </a:extLst>
</a:theme>
</file>

<file path=ppt/theme/theme3.xml><?xml version="1.0" encoding="utf-8"?>
<a:theme xmlns:a="http://schemas.openxmlformats.org/drawingml/2006/main" name="6_BTF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FE" id="{FBB7BFB6-61A3-4B01-8558-E5115DA64CF8}" vid="{DACF688F-461E-4638-A9B8-85AA5AAC98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BTFE</Template>
  <TotalTime>1873</TotalTime>
  <Words>1248</Words>
  <Application>Microsoft Office PowerPoint</Application>
  <PresentationFormat>Widescreen</PresentationFormat>
  <Paragraphs>258</Paragraphs>
  <Slides>17</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Lilita One</vt:lpstr>
      <vt:lpstr>Arial</vt:lpstr>
      <vt:lpstr>Leelawadee UI</vt:lpstr>
      <vt:lpstr>Quicksand</vt:lpstr>
      <vt:lpstr>Calibri</vt:lpstr>
      <vt:lpstr>BTFE</vt:lpstr>
      <vt:lpstr>5_BTFE</vt:lpstr>
      <vt:lpstr>6_BTFE</vt:lpstr>
      <vt:lpstr>Introduction  to Computer Systems</vt:lpstr>
      <vt:lpstr>How are we doing?</vt:lpstr>
      <vt:lpstr>Learning Agenda – Week 2</vt:lpstr>
      <vt:lpstr>Computers vs. Embedded Systems</vt:lpstr>
      <vt:lpstr>Computers vs. Embedded Systems</vt:lpstr>
      <vt:lpstr>Input and Output Devices</vt:lpstr>
      <vt:lpstr>Input and Output Devices</vt:lpstr>
      <vt:lpstr>Taking a Byte out of Data</vt:lpstr>
      <vt:lpstr>Taking a Byte out of Data</vt:lpstr>
      <vt:lpstr>Taking a Byte out of Data</vt:lpstr>
      <vt:lpstr>Taking a Byte out of Data – Number Systems</vt:lpstr>
      <vt:lpstr>Taking a Byte out of Data – Binary Numbers</vt:lpstr>
      <vt:lpstr>Taking a Byte out of Data – Binary Numbers</vt:lpstr>
      <vt:lpstr>Counting Like a Computer – Adding Binary</vt:lpstr>
      <vt:lpstr>American Standard Code for Information Interchange</vt:lpstr>
      <vt:lpstr>Week 2 – Data Decoder Challenge</vt:lpstr>
      <vt:lpstr>Week 2 -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Ludvik Jerabek</dc:creator>
  <cp:lastModifiedBy>Ludvik Jerabek</cp:lastModifiedBy>
  <cp:revision>93</cp:revision>
  <cp:lastPrinted>2016-12-12T14:53:19Z</cp:lastPrinted>
  <dcterms:created xsi:type="dcterms:W3CDTF">2016-11-13T16:40:31Z</dcterms:created>
  <dcterms:modified xsi:type="dcterms:W3CDTF">2017-02-12T16:28:06Z</dcterms:modified>
</cp:coreProperties>
</file>